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4" r:id="rId1"/>
  </p:sldMasterIdLst>
  <p:notesMasterIdLst>
    <p:notesMasterId r:id="rId31"/>
  </p:notesMasterIdLst>
  <p:handoutMasterIdLst>
    <p:handoutMasterId r:id="rId32"/>
  </p:handoutMasterIdLst>
  <p:sldIdLst>
    <p:sldId id="278" r:id="rId2"/>
    <p:sldId id="341" r:id="rId3"/>
    <p:sldId id="342" r:id="rId4"/>
    <p:sldId id="314" r:id="rId5"/>
    <p:sldId id="316" r:id="rId6"/>
    <p:sldId id="317" r:id="rId7"/>
    <p:sldId id="335" r:id="rId8"/>
    <p:sldId id="318" r:id="rId9"/>
    <p:sldId id="319" r:id="rId10"/>
    <p:sldId id="321" r:id="rId11"/>
    <p:sldId id="323" r:id="rId12"/>
    <p:sldId id="343" r:id="rId13"/>
    <p:sldId id="345" r:id="rId14"/>
    <p:sldId id="337" r:id="rId15"/>
    <p:sldId id="340" r:id="rId16"/>
    <p:sldId id="329" r:id="rId17"/>
    <p:sldId id="330" r:id="rId18"/>
    <p:sldId id="347" r:id="rId19"/>
    <p:sldId id="331" r:id="rId20"/>
    <p:sldId id="333" r:id="rId21"/>
    <p:sldId id="325" r:id="rId22"/>
    <p:sldId id="344" r:id="rId23"/>
    <p:sldId id="338" r:id="rId24"/>
    <p:sldId id="339" r:id="rId25"/>
    <p:sldId id="322" r:id="rId26"/>
    <p:sldId id="328" r:id="rId27"/>
    <p:sldId id="334" r:id="rId28"/>
    <p:sldId id="324" r:id="rId29"/>
    <p:sldId id="346" r:id="rId30"/>
  </p:sldIdLst>
  <p:sldSz cx="9906000" cy="6858000" type="A4"/>
  <p:notesSz cx="6794500" cy="9931400"/>
  <p:custDataLst>
    <p:tags r:id="rId33"/>
  </p:custDataLst>
  <p:defaultTextStyle>
    <a:defPPr>
      <a:defRPr lang="de-DE"/>
    </a:defPPr>
    <a:lvl1pPr algn="ctr" rtl="0" eaLnBrk="0" fontAlgn="base" hangingPunct="0">
      <a:spcBef>
        <a:spcPct val="5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nning Paul" initials="HP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2A2AB0"/>
    <a:srgbClr val="800000"/>
    <a:srgbClr val="CC0000"/>
    <a:srgbClr val="CCFFFF"/>
    <a:srgbClr val="FF0000"/>
    <a:srgbClr val="FF3300"/>
    <a:srgbClr val="DDDDDD"/>
    <a:srgbClr val="F0F0DF"/>
    <a:srgbClr val="E0E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74" autoAdjust="0"/>
    <p:restoredTop sz="97466" autoAdjust="0"/>
  </p:normalViewPr>
  <p:slideViewPr>
    <p:cSldViewPr>
      <p:cViewPr varScale="1">
        <p:scale>
          <a:sx n="119" d="100"/>
          <a:sy n="119" d="100"/>
        </p:scale>
        <p:origin x="-948" y="-12"/>
      </p:cViewPr>
      <p:guideLst>
        <p:guide orient="horz" pos="845"/>
        <p:guide orient="horz" pos="255"/>
        <p:guide orient="horz" pos="3884"/>
        <p:guide pos="3120"/>
        <p:guide pos="217"/>
        <p:guide pos="59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86" y="504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30743" cy="4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3608" y="0"/>
            <a:ext cx="2932330" cy="4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9" tIns="46520" rIns="93039" bIns="46520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4274"/>
            <a:ext cx="2930743" cy="4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3608" y="9434274"/>
            <a:ext cx="2932330" cy="47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9" tIns="46520" rIns="93039" bIns="46520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C375706-CA9A-443A-BBD8-943B48C1D44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78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99" tIns="47999" rIns="95999" bIns="47999" numCol="1" anchor="t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99" tIns="47999" rIns="95999" bIns="47999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7686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7137"/>
            <a:ext cx="5436235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99" tIns="47999" rIns="95999" bIns="479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99" tIns="47999" rIns="95999" bIns="47999" numCol="1" anchor="b" anchorCtr="0" compatLnSpc="1">
            <a:prstTxWarp prst="textNoShape">
              <a:avLst/>
            </a:prstTxWarp>
          </a:bodyPr>
          <a:lstStyle>
            <a:lvl1pPr algn="l" defTabSz="958850"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7"/>
            <a:ext cx="2945024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99" tIns="47999" rIns="95999" bIns="47999" numCol="1" anchor="b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buFontTx/>
              <a:buNone/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4EA4A79-CFAC-4E54-A7C3-97E8C3F5276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8441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A4A79-CFAC-4E54-A7C3-97E8C3F5276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08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37" name="Freeform 21"/>
          <p:cNvSpPr>
            <a:spLocks/>
          </p:cNvSpPr>
          <p:nvPr userDrawn="1"/>
        </p:nvSpPr>
        <p:spPr bwMode="auto">
          <a:xfrm>
            <a:off x="0" y="6021389"/>
            <a:ext cx="9904413" cy="400752"/>
          </a:xfrm>
          <a:custGeom>
            <a:avLst/>
            <a:gdLst/>
            <a:ahLst/>
            <a:cxnLst>
              <a:cxn ang="0">
                <a:pos x="0" y="499"/>
              </a:cxn>
              <a:cxn ang="0">
                <a:pos x="0" y="0"/>
              </a:cxn>
              <a:cxn ang="0">
                <a:pos x="4944" y="0"/>
              </a:cxn>
              <a:cxn ang="0">
                <a:pos x="4944" y="227"/>
              </a:cxn>
              <a:cxn ang="0">
                <a:pos x="6260" y="227"/>
              </a:cxn>
              <a:cxn ang="0">
                <a:pos x="6260" y="544"/>
              </a:cxn>
              <a:cxn ang="0">
                <a:pos x="0" y="544"/>
              </a:cxn>
              <a:cxn ang="0">
                <a:pos x="0" y="499"/>
              </a:cxn>
            </a:cxnLst>
            <a:rect l="0" t="0" r="r" b="b"/>
            <a:pathLst>
              <a:path w="6260" h="544">
                <a:moveTo>
                  <a:pt x="0" y="499"/>
                </a:moveTo>
                <a:lnTo>
                  <a:pt x="0" y="0"/>
                </a:lnTo>
                <a:lnTo>
                  <a:pt x="4944" y="0"/>
                </a:lnTo>
                <a:lnTo>
                  <a:pt x="4944" y="227"/>
                </a:lnTo>
                <a:lnTo>
                  <a:pt x="6260" y="227"/>
                </a:lnTo>
                <a:lnTo>
                  <a:pt x="6260" y="544"/>
                </a:lnTo>
                <a:lnTo>
                  <a:pt x="0" y="544"/>
                </a:lnTo>
                <a:lnTo>
                  <a:pt x="0" y="499"/>
                </a:lnTo>
                <a:close/>
              </a:path>
            </a:pathLst>
          </a:custGeom>
          <a:solidFill>
            <a:srgbClr val="F0F0DF"/>
          </a:solidFill>
          <a:ln w="9525" cap="flat" cmpd="sng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44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44489" y="1454152"/>
            <a:ext cx="9217025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44442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44489" y="523875"/>
            <a:ext cx="9217025" cy="889000"/>
          </a:xfrm>
        </p:spPr>
        <p:txBody>
          <a:bodyPr anchor="ctr"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Formatvorlage des Untertitelmasters durch Klicken bearbeiten</a:t>
            </a:r>
          </a:p>
        </p:txBody>
      </p:sp>
      <p:pic>
        <p:nvPicPr>
          <p:cNvPr id="444430" name="Picture 14" descr="logo_4c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2" y="6067574"/>
            <a:ext cx="2201863" cy="385762"/>
          </a:xfrm>
          <a:prstGeom prst="rect">
            <a:avLst/>
          </a:prstGeom>
          <a:noFill/>
        </p:spPr>
      </p:pic>
      <p:sp>
        <p:nvSpPr>
          <p:cNvPr id="444432" name="Line 16"/>
          <p:cNvSpPr>
            <a:spLocks noChangeShapeType="1"/>
          </p:cNvSpPr>
          <p:nvPr userDrawn="1"/>
        </p:nvSpPr>
        <p:spPr bwMode="auto">
          <a:xfrm>
            <a:off x="1" y="414338"/>
            <a:ext cx="991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4434" name="Rectangle 18"/>
          <p:cNvSpPr>
            <a:spLocks noChangeArrowheads="1"/>
          </p:cNvSpPr>
          <p:nvPr userDrawn="1"/>
        </p:nvSpPr>
        <p:spPr bwMode="auto">
          <a:xfrm>
            <a:off x="9036050" y="219518"/>
            <a:ext cx="577850" cy="4007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444435" name="Picture 19" descr="ith_engl_klei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67801" y="104775"/>
            <a:ext cx="493713" cy="444500"/>
          </a:xfrm>
          <a:prstGeom prst="rect">
            <a:avLst/>
          </a:prstGeom>
          <a:noFill/>
        </p:spPr>
      </p:pic>
      <p:sp>
        <p:nvSpPr>
          <p:cNvPr id="444436" name="Text Box 20"/>
          <p:cNvSpPr txBox="1">
            <a:spLocks noChangeArrowheads="1"/>
          </p:cNvSpPr>
          <p:nvPr userDrawn="1"/>
        </p:nvSpPr>
        <p:spPr bwMode="auto">
          <a:xfrm>
            <a:off x="9056689" y="6381752"/>
            <a:ext cx="720725" cy="3968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38626" name="Picture 2" descr="tz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81" y="116632"/>
            <a:ext cx="590550" cy="371475"/>
          </a:xfrm>
          <a:prstGeom prst="rect">
            <a:avLst/>
          </a:prstGeom>
          <a:noFill/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1064568" y="3429000"/>
            <a:ext cx="77946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defTabSz="762000">
              <a:spcBef>
                <a:spcPct val="20000"/>
              </a:spcBef>
              <a:buClr>
                <a:srgbClr val="FF007F"/>
              </a:buClr>
              <a:buFont typeface="Wingdings" pitchFamily="2" charset="2"/>
              <a:buNone/>
            </a:pPr>
            <a:endParaRPr lang="en-US" sz="1000" dirty="0"/>
          </a:p>
          <a:p>
            <a:pPr marL="342900" indent="-342900" defTabSz="762000">
              <a:spcBef>
                <a:spcPct val="20000"/>
              </a:spcBef>
              <a:buClr>
                <a:srgbClr val="FF007F"/>
              </a:buClr>
              <a:buFont typeface="Wingdings" pitchFamily="2" charset="2"/>
              <a:buNone/>
            </a:pPr>
            <a:r>
              <a:rPr lang="en-US" sz="1800" dirty="0" smtClean="0"/>
              <a:t>University </a:t>
            </a:r>
            <a:r>
              <a:rPr lang="en-US" sz="1800" dirty="0"/>
              <a:t>of Bremen</a:t>
            </a:r>
          </a:p>
          <a:p>
            <a:pPr marL="342900" indent="-342900" defTabSz="762000">
              <a:spcBef>
                <a:spcPct val="20000"/>
              </a:spcBef>
              <a:buClr>
                <a:srgbClr val="FF007F"/>
              </a:buClr>
              <a:buFont typeface="Wingdings" pitchFamily="2" charset="2"/>
              <a:buNone/>
            </a:pPr>
            <a:r>
              <a:rPr lang="en-US" sz="1800" dirty="0"/>
              <a:t>Institute for Telecommunications and High Frequency Techniques</a:t>
            </a:r>
          </a:p>
          <a:p>
            <a:pPr marL="342900" indent="-342900" defTabSz="762000">
              <a:spcBef>
                <a:spcPct val="20000"/>
              </a:spcBef>
              <a:buClr>
                <a:srgbClr val="FF007F"/>
              </a:buClr>
              <a:buFont typeface="Wingdings" pitchFamily="2" charset="2"/>
              <a:buNone/>
            </a:pPr>
            <a:r>
              <a:rPr lang="en-US" sz="1800" dirty="0"/>
              <a:t>Department of Communications Engineering</a:t>
            </a:r>
          </a:p>
          <a:p>
            <a:pPr marL="342900" indent="-342900" defTabSz="762000">
              <a:spcBef>
                <a:spcPct val="20000"/>
              </a:spcBef>
              <a:buClr>
                <a:srgbClr val="FF007F"/>
              </a:buClr>
              <a:buFont typeface="Wingdings" pitchFamily="2" charset="2"/>
              <a:buNone/>
            </a:pPr>
            <a:r>
              <a:rPr lang="en-US" sz="1800" dirty="0"/>
              <a:t>www.ant.uni-bremen.de</a:t>
            </a:r>
          </a:p>
        </p:txBody>
      </p:sp>
      <p:graphicFrame>
        <p:nvGraphicFramePr>
          <p:cNvPr id="15" name="Object 20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60191049"/>
              </p:ext>
            </p:extLst>
          </p:nvPr>
        </p:nvGraphicFramePr>
        <p:xfrm>
          <a:off x="4169792" y="5116835"/>
          <a:ext cx="1609525" cy="8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Acrobat Document" r:id="rId6" imgW="4685760" imgH="3141000" progId="AcroExch.Document.11">
                  <p:embed/>
                </p:oleObj>
              </mc:Choice>
              <mc:Fallback>
                <p:oleObj name="Acrobat Document" r:id="rId6" imgW="4685760" imgH="314100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9792" y="5116835"/>
                        <a:ext cx="1609525" cy="8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01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848402" y="6525344"/>
            <a:ext cx="107315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09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9205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848402" y="6525344"/>
            <a:ext cx="107315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848402" y="6525344"/>
            <a:ext cx="107315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44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848402" y="6525344"/>
            <a:ext cx="107315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0000" y="468000"/>
            <a:ext cx="5460000" cy="7200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3510000" cy="21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900000" y="1440000"/>
            <a:ext cx="5460000" cy="43560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600"/>
            </a:lvl1pPr>
            <a:lvl2pPr marL="533400" indent="-171450">
              <a:buFont typeface="Wingdings 3" pitchFamily="18" charset="2"/>
              <a:buChar char="ê"/>
              <a:defRPr sz="2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3900000" y="5904000"/>
            <a:ext cx="5460000" cy="0"/>
          </a:xfrm>
          <a:prstGeom prst="line">
            <a:avLst/>
          </a:prstGeom>
          <a:ln w="25400">
            <a:solidFill>
              <a:srgbClr val="046C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2"/>
          <p:cNvSpPr>
            <a:spLocks noGrp="1"/>
          </p:cNvSpPr>
          <p:nvPr>
            <p:ph type="pic" idx="10"/>
          </p:nvPr>
        </p:nvSpPr>
        <p:spPr>
          <a:xfrm>
            <a:off x="0" y="2347200"/>
            <a:ext cx="3510000" cy="21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idx="11"/>
          </p:nvPr>
        </p:nvSpPr>
        <p:spPr>
          <a:xfrm>
            <a:off x="0" y="4698000"/>
            <a:ext cx="3510000" cy="21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853433" y="6264000"/>
            <a:ext cx="55726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3F8CD5-C2DD-473A-B549-41B911E1225A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43200" y="6264000"/>
            <a:ext cx="4290000" cy="32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baseline="0"/>
            </a:lvl1pPr>
            <a:lvl2pPr marL="344487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 smtClean="0"/>
              <a:t>Falls gewünscht: Name/Titel und/oder Bereich/Logo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01" y="6012000"/>
            <a:ext cx="2052857" cy="3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5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114" y="468000"/>
            <a:ext cx="3042537" cy="72000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7114" y="1440000"/>
            <a:ext cx="3042537" cy="4356000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600"/>
            </a:lvl1pPr>
            <a:lvl2pPr marL="533400" indent="-171450">
              <a:buFont typeface="Wingdings 3" pitchFamily="18" charset="2"/>
              <a:buChar char="ê"/>
              <a:defRPr sz="2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507113" y="5904000"/>
            <a:ext cx="3042537" cy="0"/>
          </a:xfrm>
          <a:prstGeom prst="line">
            <a:avLst/>
          </a:prstGeom>
          <a:ln w="25400">
            <a:solidFill>
              <a:srgbClr val="046C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853433" y="6300000"/>
            <a:ext cx="55726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3F8CD5-C2DD-473A-B549-41B911E1225A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0"/>
          </p:nvPr>
        </p:nvSpPr>
        <p:spPr>
          <a:xfrm>
            <a:off x="3903900" y="0"/>
            <a:ext cx="5978700" cy="6858000"/>
          </a:xfrm>
        </p:spPr>
        <p:txBody>
          <a:bodyPr/>
          <a:lstStyle/>
          <a:p>
            <a:endParaRPr lang="de-DE"/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38842" y="6264000"/>
            <a:ext cx="2653101" cy="504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baseline="0"/>
            </a:lvl1pPr>
            <a:lvl2pPr marL="344487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de-DE" dirty="0" smtClean="0"/>
              <a:t>Falls gewünscht: Name/Titel und/oder Bereich/Logo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" y="6012000"/>
            <a:ext cx="2052857" cy="3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4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7000" y="540000"/>
            <a:ext cx="8915400" cy="720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000" y="1440000"/>
            <a:ext cx="8915400" cy="43200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 marL="533400" indent="-188913">
              <a:buFont typeface="Wingdings 3" pitchFamily="18" charset="2"/>
              <a:buChar char=""/>
              <a:defRPr/>
            </a:lvl2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06506" y="5904000"/>
            <a:ext cx="8892988" cy="0"/>
          </a:xfrm>
          <a:prstGeom prst="line">
            <a:avLst/>
          </a:prstGeom>
          <a:ln w="25400">
            <a:solidFill>
              <a:srgbClr val="046CB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853433" y="6264000"/>
            <a:ext cx="55726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63F8CD5-C2DD-473A-B549-41B911E1225A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1" y="6012000"/>
            <a:ext cx="2052857" cy="3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2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80" name="Freeform 12"/>
          <p:cNvSpPr>
            <a:spLocks/>
          </p:cNvSpPr>
          <p:nvPr/>
        </p:nvSpPr>
        <p:spPr bwMode="auto">
          <a:xfrm>
            <a:off x="0" y="6381751"/>
            <a:ext cx="9904413" cy="400752"/>
          </a:xfrm>
          <a:custGeom>
            <a:avLst/>
            <a:gdLst/>
            <a:ahLst/>
            <a:cxnLst>
              <a:cxn ang="0">
                <a:pos x="0" y="499"/>
              </a:cxn>
              <a:cxn ang="0">
                <a:pos x="0" y="0"/>
              </a:cxn>
              <a:cxn ang="0">
                <a:pos x="4944" y="0"/>
              </a:cxn>
              <a:cxn ang="0">
                <a:pos x="4944" y="227"/>
              </a:cxn>
              <a:cxn ang="0">
                <a:pos x="6260" y="227"/>
              </a:cxn>
              <a:cxn ang="0">
                <a:pos x="6260" y="544"/>
              </a:cxn>
              <a:cxn ang="0">
                <a:pos x="0" y="544"/>
              </a:cxn>
              <a:cxn ang="0">
                <a:pos x="0" y="499"/>
              </a:cxn>
            </a:cxnLst>
            <a:rect l="0" t="0" r="r" b="b"/>
            <a:pathLst>
              <a:path w="6260" h="544">
                <a:moveTo>
                  <a:pt x="0" y="499"/>
                </a:moveTo>
                <a:lnTo>
                  <a:pt x="0" y="0"/>
                </a:lnTo>
                <a:lnTo>
                  <a:pt x="4944" y="0"/>
                </a:lnTo>
                <a:lnTo>
                  <a:pt x="4944" y="227"/>
                </a:lnTo>
                <a:lnTo>
                  <a:pt x="6260" y="227"/>
                </a:lnTo>
                <a:lnTo>
                  <a:pt x="6260" y="544"/>
                </a:lnTo>
                <a:lnTo>
                  <a:pt x="0" y="544"/>
                </a:lnTo>
                <a:lnTo>
                  <a:pt x="0" y="499"/>
                </a:lnTo>
                <a:close/>
              </a:path>
            </a:pathLst>
          </a:custGeom>
          <a:solidFill>
            <a:srgbClr val="F0F0DF"/>
          </a:solidFill>
          <a:ln w="9525" cap="flat" cmpd="sng">
            <a:noFill/>
            <a:prstDash val="solid"/>
            <a:round/>
            <a:headEnd type="none" w="med" len="sm"/>
            <a:tailEnd type="none" w="med" len="med"/>
          </a:ln>
          <a:effectLst/>
        </p:spPr>
        <p:txBody>
          <a:bodyPr lIns="92075" tIns="46038" rIns="92075" bIns="46038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0" name="Line 2"/>
          <p:cNvSpPr>
            <a:spLocks noChangeShapeType="1"/>
          </p:cNvSpPr>
          <p:nvPr/>
        </p:nvSpPr>
        <p:spPr bwMode="auto">
          <a:xfrm>
            <a:off x="1" y="620688"/>
            <a:ext cx="9915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423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3051" y="12700"/>
            <a:ext cx="92170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44237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1" y="909638"/>
            <a:ext cx="921702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442378" name="Picture 10" descr="logo_4c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0026" y="6464302"/>
            <a:ext cx="1584325" cy="277813"/>
          </a:xfrm>
          <a:prstGeom prst="rect">
            <a:avLst/>
          </a:prstGeom>
          <a:noFill/>
        </p:spPr>
      </p:pic>
      <p:sp>
        <p:nvSpPr>
          <p:cNvPr id="9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8848402" y="6500192"/>
            <a:ext cx="107315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‹Nr.›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1" name="Picture 95" descr="C:\Users\dekorsy\Pictures\antlogo\antlogo_de_non_transparent.png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023" y="116632"/>
            <a:ext cx="892683" cy="45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3008784" y="6525344"/>
            <a:ext cx="41044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9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A. </a:t>
            </a:r>
            <a:r>
              <a:rPr lang="de-DE" sz="9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Dekorsy</a:t>
            </a:r>
            <a:r>
              <a:rPr lang="de-DE" sz="9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:</a:t>
            </a:r>
            <a:r>
              <a:rPr lang="de-DE" sz="900" b="0" baseline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de-DE" sz="9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Physical</a:t>
            </a:r>
            <a:r>
              <a:rPr lang="de-DE" sz="9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Layer Network </a:t>
            </a:r>
            <a:r>
              <a:rPr lang="de-DE" sz="9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Coding</a:t>
            </a:r>
            <a:r>
              <a:rPr lang="de-DE" sz="9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in </a:t>
            </a:r>
            <a:r>
              <a:rPr lang="de-DE" sz="9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Two</a:t>
            </a:r>
            <a:r>
              <a:rPr lang="de-DE" sz="9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-Way </a:t>
            </a:r>
            <a:r>
              <a:rPr lang="de-DE" sz="900" b="0" dirty="0" err="1" smtClean="0">
                <a:solidFill>
                  <a:schemeClr val="accent6">
                    <a:lumMod val="50000"/>
                  </a:schemeClr>
                </a:solidFill>
                <a:effectLst/>
              </a:rPr>
              <a:t>Relaying</a:t>
            </a:r>
            <a:r>
              <a:rPr lang="de-DE" sz="900" b="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Systems</a:t>
            </a:r>
            <a:endParaRPr lang="de-DE" sz="900" b="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000066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w"/>
        <a:defRPr sz="16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5621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1981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2438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2895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3352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3810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8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8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43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.xml"/><Relationship Id="rId7" Type="http://schemas.openxmlformats.org/officeDocument/2006/relationships/image" Target="../media/image2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488" y="1052736"/>
            <a:ext cx="9217025" cy="1470025"/>
          </a:xfrm>
        </p:spPr>
        <p:txBody>
          <a:bodyPr/>
          <a:lstStyle/>
          <a:p>
            <a:r>
              <a:rPr lang="de-DE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Layer Network </a:t>
            </a:r>
            <a:r>
              <a:rPr lang="de-DE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Coding</a:t>
            </a: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D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de-DE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-Way </a:t>
            </a:r>
            <a:r>
              <a:rPr lang="de-DE" sz="32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Relaying</a:t>
            </a: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Systems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feld 2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906000" cy="86177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LCMSS8"/>
              </a:rPr>
              <a:t>A</a:t>
            </a:r>
            <a:r>
              <a:rPr lang="en-US" smtClean="0">
                <a:latin typeface="CMBX12"/>
              </a:rPr>
              <a:t>A</a:t>
            </a:r>
            <a:r>
              <a:rPr lang="en-US" smtClean="0">
                <a:latin typeface="CMMI8"/>
              </a:rPr>
              <a:t>A</a:t>
            </a:r>
            <a:r>
              <a:rPr lang="en-US" smtClean="0">
                <a:latin typeface="CMSY8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EURB10"/>
              </a:rPr>
              <a:t>A</a:t>
            </a:r>
            <a:r>
              <a:rPr lang="en-US" smtClean="0">
                <a:latin typeface="DSROM12"/>
              </a:rPr>
              <a:t>A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2030859" y="2843644"/>
            <a:ext cx="601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800" dirty="0" smtClean="0"/>
              <a:t>Dirk </a:t>
            </a:r>
            <a:r>
              <a:rPr lang="de-DE" sz="1800" dirty="0" err="1" smtClean="0"/>
              <a:t>Wübben</a:t>
            </a:r>
            <a:r>
              <a:rPr lang="de-DE" sz="1800" dirty="0" smtClean="0"/>
              <a:t>, </a:t>
            </a:r>
            <a:r>
              <a:rPr lang="de-DE" sz="1800" dirty="0" err="1" smtClean="0"/>
              <a:t>Yidong</a:t>
            </a:r>
            <a:r>
              <a:rPr lang="de-DE" sz="1800" dirty="0" smtClean="0"/>
              <a:t> Lang, Meng </a:t>
            </a:r>
            <a:r>
              <a:rPr lang="de-DE" sz="1800" dirty="0" smtClean="0"/>
              <a:t>Wu, </a:t>
            </a:r>
            <a:r>
              <a:rPr lang="de-DE" sz="1800" dirty="0" smtClean="0"/>
              <a:t>Armin </a:t>
            </a:r>
            <a:r>
              <a:rPr lang="de-DE" sz="1800" dirty="0" smtClean="0"/>
              <a:t>Dekorsy</a:t>
            </a:r>
            <a:endParaRPr lang="de-DE" sz="1800" dirty="0"/>
          </a:p>
        </p:txBody>
      </p:sp>
      <p:sp>
        <p:nvSpPr>
          <p:cNvPr id="2" name="Textfeld 1"/>
          <p:cNvSpPr txBox="1"/>
          <p:nvPr/>
        </p:nvSpPr>
        <p:spPr>
          <a:xfrm>
            <a:off x="2720752" y="600943"/>
            <a:ext cx="4650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400" dirty="0" err="1" smtClean="0"/>
              <a:t>Sino</a:t>
            </a:r>
            <a:r>
              <a:rPr lang="de-DE" sz="1400" dirty="0" smtClean="0"/>
              <a:t>-German Workshop, 04/03/14 - 07/03/14, </a:t>
            </a:r>
            <a:r>
              <a:rPr lang="de-DE" sz="1400" dirty="0" err="1" smtClean="0"/>
              <a:t>Shenzhen</a:t>
            </a:r>
            <a:endParaRPr lang="de-DE" sz="1400" dirty="0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1280592" y="980728"/>
            <a:ext cx="7488832" cy="1512168"/>
          </a:xfrm>
          <a:prstGeom prst="roundRect">
            <a:avLst/>
          </a:prstGeom>
          <a:noFill/>
          <a:ln w="190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 bwMode="auto">
          <a:xfrm>
            <a:off x="488504" y="1052736"/>
            <a:ext cx="9001000" cy="158417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488504" y="3140968"/>
            <a:ext cx="9001000" cy="28803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Generalized JCNC (G-JCNC)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10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552" y="112474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Receiver block for G-JCNC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Inhaltsplatzhalter 2"/>
              <p:cNvSpPr txBox="1">
                <a:spLocks/>
              </p:cNvSpPr>
              <p:nvPr/>
            </p:nvSpPr>
            <p:spPr>
              <a:xfrm>
                <a:off x="6097640" y="1700808"/>
                <a:ext cx="3384376" cy="519100"/>
              </a:xfrm>
              <a:prstGeom prst="rect">
                <a:avLst/>
              </a:prstGeom>
            </p:spPr>
            <p:txBody>
              <a:bodyPr/>
              <a:lstStyle/>
              <a:p>
                <a:pPr lvl="0" algn="l" defTabSz="762000">
                  <a:spcBef>
                    <a:spcPct val="20000"/>
                  </a:spcBef>
                  <a:buClr>
                    <a:srgbClr val="990000"/>
                  </a:buClr>
                  <a:buNone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Generalized SPA for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rgbClr val="000000"/>
                            </a:solidFill>
                            <a:latin typeface="Euclid Math Two" panose="02050601010101010101" pitchFamily="18" charset="2"/>
                            <a:sym typeface="Symbol"/>
                          </a:rPr>
                          <m:t>F</m:t>
                        </m:r>
                      </m:e>
                      <m:sub>
                        <m:r>
                          <a:rPr lang="de-DE" i="1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  <m:t>4</m:t>
                        </m:r>
                      </m:sub>
                      <m:sup/>
                    </m:sSubSup>
                  </m:oMath>
                </a14:m>
                <a:endParaRPr lang="en-US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4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</p:txBody>
          </p:sp>
        </mc:Choice>
        <mc:Fallback xmlns="">
          <p:sp>
            <p:nvSpPr>
              <p:cNvPr id="12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640" y="1700808"/>
                <a:ext cx="3384376" cy="519100"/>
              </a:xfrm>
              <a:prstGeom prst="rect">
                <a:avLst/>
              </a:prstGeom>
              <a:blipFill rotWithShape="1">
                <a:blip r:embed="rId4"/>
                <a:stretch>
                  <a:fillRect l="-1802" t="-47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920552" y="32849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PLNC mapping</a:t>
            </a:r>
            <a:endParaRPr lang="zh-CN" altLang="en-US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920552" y="3789040"/>
            <a:ext cx="5904656" cy="576064"/>
          </a:xfrm>
          <a:prstGeom prst="rect">
            <a:avLst/>
          </a:prstGeom>
        </p:spPr>
        <p:txBody>
          <a:bodyPr/>
          <a:lstStyle/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G-SPA4 delivers APP vector     for each </a:t>
            </a:r>
            <a:r>
              <a:rPr lang="en-US" sz="2400" dirty="0" err="1">
                <a:solidFill>
                  <a:srgbClr val="000000"/>
                </a:solidFill>
                <a:latin typeface="cmmi8" panose="020B0500000000000000" pitchFamily="34" charset="0"/>
                <a:cs typeface="Times New Roman" panose="02020603050405020304" pitchFamily="18" charset="0"/>
                <a:sym typeface="Symbol"/>
              </a:rPr>
              <a:t>c</a:t>
            </a:r>
            <a:r>
              <a:rPr lang="en-US" baseline="-25000" dirty="0" err="1">
                <a:solidFill>
                  <a:srgbClr val="000000"/>
                </a:solidFill>
                <a:sym typeface="Symbol"/>
              </a:rPr>
              <a:t>AB</a:t>
            </a:r>
            <a:endParaRPr lang="en-US" kern="0" dirty="0">
              <a:solidFill>
                <a:srgbClr val="000000"/>
              </a:solidFill>
              <a:sym typeface="Symbol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400" kern="0" dirty="0" smtClean="0">
              <a:solidFill>
                <a:srgbClr val="000000"/>
              </a:solidFill>
              <a:latin typeface="+mn-lt"/>
              <a:sym typeface="Symbol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PLNC mapping rule (BPSK)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lang="en-US" kern="0" dirty="0" smtClean="0">
              <a:solidFill>
                <a:srgbClr val="000000"/>
              </a:solidFill>
              <a:latin typeface="+mn-lt"/>
              <a:sym typeface="Symbol"/>
            </a:endParaRPr>
          </a:p>
        </p:txBody>
      </p:sp>
      <p:pic>
        <p:nvPicPr>
          <p:cNvPr id="16" name="图片 1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664968" y="3933056"/>
            <a:ext cx="170391" cy="198505"/>
          </a:xfrm>
          <a:prstGeom prst="rect">
            <a:avLst/>
          </a:prstGeom>
        </p:spPr>
      </p:pic>
      <p:pic>
        <p:nvPicPr>
          <p:cNvPr id="17" name="Grafik 1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3997" y="4869160"/>
            <a:ext cx="4357765" cy="92765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" descr="C:\Users\wu\Desktop\GJCNC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4529" y="1628801"/>
            <a:ext cx="5040560" cy="80551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368291" y="1619508"/>
                <a:ext cx="72934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9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AB</a:t>
                </a:r>
                <a:endParaRPr lang="de-DE" sz="18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291" y="1619508"/>
                <a:ext cx="729349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5000" b="-1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" descr="C:\Users\wu\Desktop\const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9225" y="3637197"/>
            <a:ext cx="2160240" cy="2168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330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/>
          <p:cNvSpPr/>
          <p:nvPr/>
        </p:nvSpPr>
        <p:spPr bwMode="auto">
          <a:xfrm>
            <a:off x="1928664" y="831361"/>
            <a:ext cx="2448272" cy="365391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Ambiguity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constellation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 smtClean="0"/>
              <a:t>/</a:t>
            </a:r>
            <a:r>
              <a:rPr lang="de-DE" dirty="0" err="1" smtClean="0"/>
              <a:t>hypotheses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11</a:t>
            </a:fld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2"/>
              <p:cNvSpPr txBox="1">
                <a:spLocks/>
              </p:cNvSpPr>
              <p:nvPr/>
            </p:nvSpPr>
            <p:spPr>
              <a:xfrm>
                <a:off x="848544" y="5880780"/>
                <a:ext cx="4680520" cy="716572"/>
              </a:xfrm>
              <a:prstGeom prst="rect">
                <a:avLst/>
              </a:prstGeom>
            </p:spPr>
            <p:txBody>
              <a:bodyPr/>
              <a:lstStyle/>
              <a:p>
                <a:pPr lvl="0" algn="l" defTabSz="762000">
                  <a:spcBef>
                    <a:spcPct val="20000"/>
                  </a:spcBef>
                  <a:buClr>
                    <a:srgbClr val="990000"/>
                  </a:buClr>
                  <a:buNone/>
                  <a:defRPr/>
                </a:pPr>
                <a:r>
                  <a:rPr lang="en-US" sz="1400" kern="0" dirty="0" smtClean="0">
                    <a:solidFill>
                      <a:srgbClr val="000000"/>
                    </a:solidFill>
                    <a:sym typeface="Symbol"/>
                  </a:rPr>
                  <a:t>LDPC </a:t>
                </a:r>
                <a:r>
                  <a:rPr lang="en-US" sz="1400" kern="0" dirty="0">
                    <a:solidFill>
                      <a:srgbClr val="000000"/>
                    </a:solidFill>
                    <a:sym typeface="Symbol"/>
                  </a:rPr>
                  <a:t>with code length </a:t>
                </a:r>
                <a:r>
                  <a:rPr lang="en-US" sz="1400" kern="0" dirty="0">
                    <a:solidFill>
                      <a:srgbClr val="000000"/>
                    </a:solidFill>
                    <a:latin typeface="cmmi10"/>
                    <a:sym typeface="Symbol"/>
                  </a:rPr>
                  <a:t>N</a:t>
                </a:r>
                <a:r>
                  <a:rPr lang="en-US" sz="1400" kern="0" dirty="0">
                    <a:solidFill>
                      <a:srgbClr val="000000"/>
                    </a:solidFill>
                    <a:latin typeface="cmr10"/>
                    <a:sym typeface="Symbol"/>
                  </a:rPr>
                  <a:t>=1000</a:t>
                </a:r>
                <a:r>
                  <a:rPr lang="en-US" sz="1400" kern="0" dirty="0">
                    <a:solidFill>
                      <a:srgbClr val="000000"/>
                    </a:solidFill>
                    <a:sym typeface="Symbol"/>
                  </a:rPr>
                  <a:t>,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R</a:t>
                </a:r>
                <a:r>
                  <a:rPr lang="en-US" sz="1400" kern="0" baseline="-2500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c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=0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Arial"/>
                    <a:sym typeface="Symbol"/>
                  </a:rPr>
                  <a:t>.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4, 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10 iterations per SPA,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h</a:t>
                </a:r>
                <a:r>
                  <a:rPr lang="en-US" sz="1400" kern="0" baseline="-25000" dirty="0" err="1" smtClean="0">
                    <a:solidFill>
                      <a:srgbClr val="000000"/>
                    </a:solidFill>
                    <a:sym typeface="Symbol"/>
                  </a:rPr>
                  <a:t>A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</a:t>
                </a:r>
                <a:r>
                  <a:rPr lang="en-US" sz="1400" kern="0" dirty="0" smtClean="0">
                    <a:solidFill>
                      <a:srgbClr val="000000"/>
                    </a:solidFill>
                    <a:sym typeface="Symbol"/>
                  </a:rPr>
                  <a:t>1 </a:t>
                </a:r>
                <a:r>
                  <a:rPr lang="en-US" sz="1400" kern="0" dirty="0">
                    <a:solidFill>
                      <a:srgbClr val="000000"/>
                    </a:solidFill>
                    <a:sym typeface="Symbol"/>
                  </a:rPr>
                  <a:t>and </a:t>
                </a:r>
                <a:r>
                  <a:rPr lang="en-US" sz="1400" kern="0" dirty="0" err="1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h</a:t>
                </a:r>
                <a:r>
                  <a:rPr lang="en-US" sz="1400" kern="0" baseline="-25000" dirty="0" err="1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sz="1400" kern="0" dirty="0">
                    <a:solidFill>
                      <a:srgbClr val="000000"/>
                    </a:solidFill>
                    <a:latin typeface="cmr10"/>
                    <a:sym typeface="Symbol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ker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1400" i="1" ker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de-DE" sz="1400" i="1" ker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m:rPr>
                            <m:nor/>
                          </m:rPr>
                          <a:rPr lang="en-US" sz="1400" kern="0" dirty="0">
                            <a:solidFill>
                              <a:srgbClr val="000000"/>
                            </a:solidFill>
                            <a:latin typeface="cmmi10"/>
                            <a:sym typeface="Symbol"/>
                          </a:rPr>
                          <m:t>Á</m:t>
                        </m:r>
                      </m:sup>
                    </m:sSup>
                  </m:oMath>
                </a14:m>
                <a:r>
                  <a:rPr lang="en-US" sz="1400" kern="0" dirty="0" smtClean="0">
                    <a:solidFill>
                      <a:srgbClr val="000000"/>
                    </a:solidFill>
                    <a:sym typeface="Symbol"/>
                  </a:rPr>
                  <a:t>, fixed </a:t>
                </a:r>
                <a:r>
                  <a:rPr lang="en-US" sz="1400" kern="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E</a:t>
                </a:r>
                <a:r>
                  <a:rPr lang="en-US" sz="1400" kern="0" baseline="-2500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b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Arial"/>
                    <a:sym typeface="Symbol"/>
                  </a:rPr>
                  <a:t>/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N</a:t>
                </a:r>
                <a:r>
                  <a:rPr lang="en-US" sz="1400" kern="0" baseline="-2500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0</a:t>
                </a:r>
                <a:r>
                  <a:rPr lang="en-US" sz="1400" kern="0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</a:t>
                </a:r>
                <a:r>
                  <a:rPr lang="en-US" sz="1400" kern="0" dirty="0" smtClean="0">
                    <a:solidFill>
                      <a:srgbClr val="000000"/>
                    </a:solidFill>
                    <a:sym typeface="Symbol"/>
                  </a:rPr>
                  <a:t> 3 </a:t>
                </a:r>
                <a:r>
                  <a:rPr lang="en-US" sz="1400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dB</a:t>
                </a:r>
                <a:r>
                  <a:rPr lang="en-US" sz="1400" kern="0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</a:p>
            </p:txBody>
          </p:sp>
        </mc:Choice>
        <mc:Fallback xmlns="">
          <p:sp>
            <p:nvSpPr>
              <p:cNvPr id="6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44" y="5880780"/>
                <a:ext cx="4680520" cy="716572"/>
              </a:xfrm>
              <a:prstGeom prst="rect">
                <a:avLst/>
              </a:prstGeom>
              <a:blipFill rotWithShape="1">
                <a:blip r:embed="rId3"/>
                <a:stretch>
                  <a:fillRect l="-260" t="-170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Inhaltsplatzhalter 2"/>
          <p:cNvSpPr txBox="1">
            <a:spLocks/>
          </p:cNvSpPr>
          <p:nvPr/>
        </p:nvSpPr>
        <p:spPr>
          <a:xfrm>
            <a:off x="5933870" y="3573016"/>
            <a:ext cx="3971817" cy="2376264"/>
          </a:xfrm>
          <a:prstGeom prst="rect">
            <a:avLst/>
          </a:prstGeom>
        </p:spPr>
        <p:txBody>
          <a:bodyPr/>
          <a:lstStyle/>
          <a:p>
            <a:pPr marL="342900" lvl="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800" kern="0" dirty="0" smtClean="0">
                <a:solidFill>
                  <a:schemeClr val="accent2">
                    <a:lumMod val="75000"/>
                  </a:schemeClr>
                </a:solidFill>
                <a:latin typeface="+mn-lt"/>
                <a:sym typeface="Symbol"/>
              </a:rPr>
              <a:t>SCD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sym typeface="Symbol"/>
              </a:rPr>
              <a:t> very sensitive due to problem of ambiguity 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800" kern="0" dirty="0" smtClean="0">
                <a:solidFill>
                  <a:srgbClr val="FF9933"/>
                </a:solidFill>
                <a:latin typeface="+mn-lt"/>
                <a:sym typeface="Symbol"/>
              </a:rPr>
              <a:t>JCNC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sym typeface="Symbol"/>
              </a:rPr>
              <a:t> robust but generally shows low performance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800" kern="0" dirty="0" smtClean="0">
                <a:solidFill>
                  <a:srgbClr val="CC0000"/>
                </a:solidFill>
                <a:latin typeface="+mn-lt"/>
                <a:sym typeface="Symbol"/>
              </a:rPr>
              <a:t>G-JCNC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  <a:sym typeface="Symbol"/>
              </a:rPr>
              <a:t> quite robust and always shows best performance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8" y="1322358"/>
            <a:ext cx="5745358" cy="448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3286" y="854350"/>
            <a:ext cx="5949573" cy="3194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1844824"/>
            <a:ext cx="1306854" cy="1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476" y="1844824"/>
            <a:ext cx="1364244" cy="148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6177136" y="1465039"/>
                <a:ext cx="13681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sz="1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de-DE" sz="1400" dirty="0" smtClean="0">
                    <a:solidFill>
                      <a:schemeClr val="tx1"/>
                    </a:solidFill>
                    <a:latin typeface="+mn-lt"/>
                  </a:rPr>
                  <a:t> (AWGN)</a:t>
                </a:r>
                <a:endParaRPr lang="de-DE" sz="14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136" y="1465039"/>
                <a:ext cx="1368152" cy="307777"/>
              </a:xfrm>
              <a:prstGeom prst="rect">
                <a:avLst/>
              </a:prstGeom>
              <a:blipFill rotWithShape="1">
                <a:blip r:embed="rId8"/>
                <a:stretch>
                  <a:fillRect t="-1961" r="-1333" b="-17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8300891" y="1465039"/>
                <a:ext cx="12606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 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sz="1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/2</m:t>
                      </m:r>
                    </m:oMath>
                  </m:oMathPara>
                </a14:m>
                <a:endParaRPr lang="de-DE" sz="14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91" y="1465039"/>
                <a:ext cx="1260621" cy="307777"/>
              </a:xfrm>
              <a:prstGeom prst="rect">
                <a:avLst/>
              </a:prstGeom>
              <a:blipFill rotWithShape="1"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14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LLR-</a:t>
            </a:r>
            <a:r>
              <a:rPr lang="de-DE" dirty="0" err="1" smtClean="0"/>
              <a:t>Distributions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12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2" y="1557608"/>
            <a:ext cx="4325094" cy="395787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932867" y="2232434"/>
            <a:ext cx="47006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j-lt"/>
              </a:rPr>
              <a:t>Diverse </a:t>
            </a:r>
            <a:r>
              <a:rPr lang="de-DE" sz="1800" dirty="0" err="1" smtClean="0">
                <a:latin typeface="+mj-lt"/>
              </a:rPr>
              <a:t>channel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coefficients</a:t>
            </a:r>
            <a:r>
              <a:rPr lang="de-DE" sz="1800" dirty="0" smtClean="0">
                <a:latin typeface="+mj-lt"/>
              </a:rPr>
              <a:t> (</a:t>
            </a:r>
            <a:r>
              <a:rPr lang="en-US" sz="1800" kern="0" dirty="0" err="1" smtClean="0">
                <a:solidFill>
                  <a:srgbClr val="000000"/>
                </a:solidFill>
                <a:latin typeface="cmmi8" panose="020B0500000000000000" pitchFamily="34" charset="0"/>
                <a:sym typeface="Symbol"/>
              </a:rPr>
              <a:t>h</a:t>
            </a:r>
            <a:r>
              <a:rPr lang="en-US" sz="1800" kern="0" baseline="-25000" dirty="0" err="1" smtClean="0">
                <a:solidFill>
                  <a:srgbClr val="000000"/>
                </a:solidFill>
                <a:sym typeface="Symbol"/>
              </a:rPr>
              <a:t>A</a:t>
            </a:r>
            <a:r>
              <a:rPr lang="en-US" sz="1800" kern="0" dirty="0">
                <a:solidFill>
                  <a:srgbClr val="000000"/>
                </a:solidFill>
                <a:latin typeface="cmr10"/>
                <a:sym typeface="Symbol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sym typeface="Symbol"/>
              </a:rPr>
              <a:t>and </a:t>
            </a:r>
            <a:r>
              <a:rPr lang="en-US" sz="1800" kern="0" dirty="0" err="1">
                <a:solidFill>
                  <a:srgbClr val="000000"/>
                </a:solidFill>
                <a:latin typeface="cmmi8" panose="020B0500000000000000" pitchFamily="34" charset="0"/>
                <a:sym typeface="Symbol"/>
              </a:rPr>
              <a:t>h</a:t>
            </a:r>
            <a:r>
              <a:rPr lang="en-US" sz="1800" kern="0" baseline="-25000" dirty="0" err="1">
                <a:solidFill>
                  <a:srgbClr val="000000"/>
                </a:solidFill>
                <a:sym typeface="Symbol"/>
              </a:rPr>
              <a:t>B</a:t>
            </a:r>
            <a:r>
              <a:rPr lang="en-US" sz="1800" kern="0" baseline="-25000" dirty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800" kern="0" dirty="0" smtClean="0">
                <a:solidFill>
                  <a:srgbClr val="000000"/>
                </a:solidFill>
                <a:sym typeface="Symbol"/>
              </a:rPr>
              <a:t>) </a:t>
            </a:r>
            <a:r>
              <a:rPr lang="de-DE" sz="1800" dirty="0" err="1" smtClean="0">
                <a:latin typeface="+mj-lt"/>
              </a:rPr>
              <a:t>are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advantageous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to</a:t>
            </a:r>
            <a:r>
              <a:rPr lang="de-DE" sz="1800" dirty="0" smtClean="0">
                <a:latin typeface="+mj-lt"/>
              </a:rPr>
              <a:t> SCD</a:t>
            </a: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j-lt"/>
              </a:rPr>
              <a:t>Additional </a:t>
            </a:r>
            <a:r>
              <a:rPr lang="de-DE" sz="1800" dirty="0" err="1" smtClean="0">
                <a:latin typeface="+mj-lt"/>
              </a:rPr>
              <a:t>antenna</a:t>
            </a:r>
            <a:r>
              <a:rPr lang="de-DE" sz="1800" dirty="0" smtClean="0">
                <a:latin typeface="+mj-lt"/>
              </a:rPr>
              <a:t> (J=2) at </a:t>
            </a:r>
            <a:r>
              <a:rPr lang="de-DE" sz="1800" dirty="0" err="1" smtClean="0">
                <a:latin typeface="+mj-lt"/>
              </a:rPr>
              <a:t>relay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does</a:t>
            </a:r>
            <a:r>
              <a:rPr lang="de-DE" sz="1800" dirty="0" smtClean="0">
                <a:latin typeface="+mj-lt"/>
              </a:rPr>
              <a:t> not </a:t>
            </a:r>
            <a:r>
              <a:rPr lang="de-DE" sz="1800" dirty="0" err="1" smtClean="0">
                <a:latin typeface="+mj-lt"/>
              </a:rPr>
              <a:t>change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relation</a:t>
            </a:r>
            <a:endParaRPr lang="de-DE" sz="1800" dirty="0" smtClean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72480" y="899428"/>
            <a:ext cx="943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800" dirty="0" smtClean="0">
                <a:latin typeface="+mj-lt"/>
              </a:rPr>
              <a:t>OFDM: </a:t>
            </a:r>
            <a:r>
              <a:rPr lang="de-DE" sz="1800" dirty="0" err="1" smtClean="0">
                <a:latin typeface="+mj-lt"/>
              </a:rPr>
              <a:t>Fro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each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subcarrier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we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receive</a:t>
            </a:r>
            <a:r>
              <a:rPr lang="de-DE" sz="1800" dirty="0" smtClean="0">
                <a:latin typeface="+mj-lt"/>
              </a:rPr>
              <a:t> different </a:t>
            </a:r>
            <a:r>
              <a:rPr lang="de-DE" sz="1800" dirty="0" err="1" smtClean="0">
                <a:latin typeface="+mj-lt"/>
              </a:rPr>
              <a:t>signal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constellations</a:t>
            </a:r>
            <a:endParaRPr lang="de-DE" sz="1800" dirty="0">
              <a:latin typeface="+mj-lt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>
          <a:xfrm>
            <a:off x="776536" y="5590994"/>
            <a:ext cx="3744416" cy="358286"/>
          </a:xfrm>
          <a:prstGeom prst="rect">
            <a:avLst/>
          </a:prstGeom>
        </p:spPr>
        <p:txBody>
          <a:bodyPr/>
          <a:lstStyle/>
          <a:p>
            <a:pPr lvl="0" algn="l" defTabSz="762000">
              <a:spcBef>
                <a:spcPct val="20000"/>
              </a:spcBef>
              <a:buClr>
                <a:srgbClr val="990000"/>
              </a:buClr>
              <a:buNone/>
              <a:defRPr/>
            </a:pPr>
            <a:r>
              <a:rPr lang="en-US" sz="1400" kern="0" dirty="0" smtClean="0">
                <a:solidFill>
                  <a:srgbClr val="000000"/>
                </a:solidFill>
                <a:sym typeface="Symbol"/>
              </a:rPr>
              <a:t>LDPC, 1024 subcarrier, QPSK, </a:t>
            </a:r>
            <a:r>
              <a:rPr lang="en-US" sz="1400" kern="0" dirty="0" smtClean="0">
                <a:solidFill>
                  <a:srgbClr val="000000"/>
                </a:solidFill>
                <a:latin typeface="cmmi10"/>
                <a:sym typeface="Symbol"/>
              </a:rPr>
              <a:t>SNR</a:t>
            </a:r>
            <a:r>
              <a:rPr lang="en-US" sz="1400" kern="0" dirty="0" smtClean="0">
                <a:solidFill>
                  <a:srgbClr val="000000"/>
                </a:solidFill>
                <a:sym typeface="Symbol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cmr10"/>
                <a:sym typeface="Symbol"/>
              </a:rPr>
              <a:t>=</a:t>
            </a:r>
            <a:r>
              <a:rPr lang="en-US" sz="1400" kern="0" dirty="0" smtClean="0">
                <a:solidFill>
                  <a:srgbClr val="000000"/>
                </a:solidFill>
                <a:sym typeface="Symbol"/>
              </a:rPr>
              <a:t> 5 </a:t>
            </a:r>
            <a:r>
              <a:rPr lang="en-US" sz="1400" kern="0" dirty="0" smtClean="0">
                <a:solidFill>
                  <a:srgbClr val="000000"/>
                </a:solidFill>
                <a:latin typeface="cmr10"/>
                <a:sym typeface="Symbol"/>
              </a:rPr>
              <a:t>dB</a:t>
            </a:r>
            <a:r>
              <a:rPr lang="en-US" sz="1400" kern="0" dirty="0" smtClean="0">
                <a:solidFill>
                  <a:srgbClr val="000000"/>
                </a:solidFill>
                <a:sym typeface="Symbo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17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FER at </a:t>
            </a:r>
            <a:r>
              <a:rPr lang="de-DE" dirty="0" err="1" smtClean="0"/>
              <a:t>relay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OFDM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1506" name="Picture 2" descr="C:\Users\dekorsy\Documents\ANT\Besuche_Reisen\Shenzhen_03_14\extra_figures\SA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196752"/>
            <a:ext cx="4248472" cy="36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704528" y="5085184"/>
            <a:ext cx="3960440" cy="576064"/>
          </a:xfrm>
          <a:prstGeom prst="rect">
            <a:avLst/>
          </a:prstGeom>
        </p:spPr>
        <p:txBody>
          <a:bodyPr/>
          <a:lstStyle/>
          <a:p>
            <a:pPr lvl="0" algn="l" defTabSz="762000">
              <a:spcBef>
                <a:spcPct val="20000"/>
              </a:spcBef>
              <a:buClr>
                <a:srgbClr val="990000"/>
              </a:buClr>
              <a:buNone/>
              <a:defRPr/>
            </a:pPr>
            <a:r>
              <a:rPr lang="en-US" sz="1100" kern="0" dirty="0" smtClean="0">
                <a:solidFill>
                  <a:srgbClr val="000000"/>
                </a:solidFill>
                <a:sym typeface="Symbol"/>
              </a:rPr>
              <a:t>LDPC</a:t>
            </a:r>
            <a:r>
              <a:rPr lang="en-US" sz="1100" kern="0" dirty="0" smtClean="0">
                <a:solidFill>
                  <a:srgbClr val="000000"/>
                </a:solidFill>
                <a:latin typeface="cmr10"/>
                <a:sym typeface="Symbol"/>
              </a:rPr>
              <a:t>,</a:t>
            </a:r>
            <a:r>
              <a:rPr lang="en-US" sz="1100" kern="0" dirty="0" smtClean="0">
                <a:solidFill>
                  <a:srgbClr val="000000"/>
                </a:solidFill>
                <a:latin typeface="+mn-lt"/>
                <a:sym typeface="Symbol"/>
              </a:rPr>
              <a:t> each OFDM symbol individually encoded, 1024 carriers, 100 iterations per SPA, single antenna relay</a:t>
            </a:r>
            <a:endParaRPr lang="en-US" sz="1100" kern="0" dirty="0" smtClean="0">
              <a:solidFill>
                <a:srgbClr val="000000"/>
              </a:solidFill>
              <a:sym typeface="Symbo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953000" y="237268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rgbClr val="CC0000"/>
                </a:solidFill>
                <a:latin typeface="+mn-lt"/>
              </a:rPr>
              <a:t>G-JCNC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outperforms</a:t>
            </a:r>
            <a:r>
              <a:rPr lang="de-DE" sz="1800" dirty="0" smtClean="0">
                <a:latin typeface="+mn-lt"/>
              </a:rPr>
              <a:t> all </a:t>
            </a:r>
            <a:r>
              <a:rPr lang="de-DE" sz="1800" dirty="0" err="1" smtClean="0">
                <a:latin typeface="+mn-lt"/>
              </a:rPr>
              <a:t>other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schemes</a:t>
            </a:r>
            <a:endParaRPr lang="de-DE" sz="1800" dirty="0" smtClean="0">
              <a:latin typeface="+mn-lt"/>
            </a:endParaRP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SCD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better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than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smtClean="0">
                <a:solidFill>
                  <a:srgbClr val="FF9933"/>
                </a:solidFill>
                <a:latin typeface="+mn-lt"/>
              </a:rPr>
              <a:t>JCNC</a:t>
            </a: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n-lt"/>
              </a:rPr>
              <a:t>Claims also valid </a:t>
            </a:r>
            <a:r>
              <a:rPr lang="de-DE" sz="1800" dirty="0" err="1" smtClean="0">
                <a:latin typeface="+mn-lt"/>
              </a:rPr>
              <a:t>for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other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code</a:t>
            </a:r>
            <a:r>
              <a:rPr lang="de-DE" sz="1800" dirty="0" smtClean="0">
                <a:latin typeface="+mn-lt"/>
              </a:rPr>
              <a:t> </a:t>
            </a:r>
            <a:r>
              <a:rPr lang="de-DE" sz="1800" dirty="0" err="1" smtClean="0">
                <a:latin typeface="+mn-lt"/>
              </a:rPr>
              <a:t>rates</a:t>
            </a:r>
            <a:endParaRPr lang="de-DE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22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Hardware Plattform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14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14" y="1124744"/>
            <a:ext cx="5722620" cy="356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04528" y="5013176"/>
            <a:ext cx="8640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/>
              <a:t>Real time implementation of basic LTE Rel8 Downlink </a:t>
            </a:r>
            <a:r>
              <a:rPr lang="en-US" sz="1800" dirty="0" err="1" smtClean="0"/>
              <a:t>phy</a:t>
            </a:r>
            <a:r>
              <a:rPr lang="en-US" sz="1800" dirty="0" smtClean="0"/>
              <a:t>-layer processing</a:t>
            </a: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Objective:</a:t>
            </a:r>
            <a:r>
              <a:rPr lang="en-US" sz="1800" dirty="0" smtClean="0"/>
              <a:t> test of different decoding </a:t>
            </a:r>
            <a:r>
              <a:rPr lang="en-US" sz="1800" dirty="0"/>
              <a:t>schemes </a:t>
            </a:r>
            <a:r>
              <a:rPr lang="en-US" sz="1800" dirty="0" smtClean="0"/>
              <a:t>(SCD, JCNC, GJCNC) with carrier-frequency-offset (CFO) impairments</a:t>
            </a:r>
            <a:endParaRPr lang="de-DE" sz="1800" dirty="0">
              <a:latin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3368824" y="1196752"/>
            <a:ext cx="2160240" cy="2088232"/>
          </a:xfrm>
          <a:prstGeom prst="rect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5889104" y="2348880"/>
            <a:ext cx="576064" cy="55894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041232" y="2780928"/>
            <a:ext cx="576064" cy="360040"/>
          </a:xfrm>
          <a:prstGeom prst="rect">
            <a:avLst/>
          </a:prstGeom>
          <a:noFill/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016896" y="1221727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400" dirty="0" err="1">
                <a:latin typeface="Calibri" panose="020F0502020204030204" pitchFamily="34" charset="0"/>
              </a:rPr>
              <a:t>s</a:t>
            </a:r>
            <a:r>
              <a:rPr lang="de-DE" sz="1400" dirty="0" err="1" smtClean="0">
                <a:latin typeface="Calibri" panose="020F0502020204030204" pitchFamily="34" charset="0"/>
              </a:rPr>
              <a:t>ource</a:t>
            </a:r>
            <a:r>
              <a:rPr lang="de-DE" sz="1400" dirty="0" smtClean="0">
                <a:latin typeface="Calibri" panose="020F0502020204030204" pitchFamily="34" charset="0"/>
              </a:rPr>
              <a:t> A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45088" y="2041103"/>
            <a:ext cx="8640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400" dirty="0" err="1">
                <a:latin typeface="Calibri" panose="020F0502020204030204" pitchFamily="34" charset="0"/>
              </a:rPr>
              <a:t>s</a:t>
            </a:r>
            <a:r>
              <a:rPr lang="de-DE" sz="1400" dirty="0" err="1" smtClean="0">
                <a:latin typeface="Calibri" panose="020F0502020204030204" pitchFamily="34" charset="0"/>
              </a:rPr>
              <a:t>ource</a:t>
            </a:r>
            <a:r>
              <a:rPr lang="de-DE" sz="1400" dirty="0" smtClean="0">
                <a:latin typeface="Calibri" panose="020F0502020204030204" pitchFamily="34" charset="0"/>
              </a:rPr>
              <a:t> B</a:t>
            </a:r>
            <a:endParaRPr lang="de-DE" sz="1400" dirty="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41232" y="2485852"/>
            <a:ext cx="57606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400" dirty="0" err="1" smtClean="0">
                <a:latin typeface="Calibri" panose="020F0502020204030204" pitchFamily="34" charset="0"/>
              </a:rPr>
              <a:t>relay</a:t>
            </a:r>
            <a:endParaRPr lang="de-DE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Carrier </a:t>
            </a:r>
            <a:r>
              <a:rPr lang="de-DE" dirty="0" err="1"/>
              <a:t>Frequency</a:t>
            </a:r>
            <a:r>
              <a:rPr lang="de-DE" dirty="0"/>
              <a:t> Offset (CFO) </a:t>
            </a:r>
            <a:r>
              <a:rPr lang="de-DE" dirty="0" err="1"/>
              <a:t>analysis</a:t>
            </a:r>
            <a:r>
              <a:rPr lang="de-DE" dirty="0"/>
              <a:t>: </a:t>
            </a:r>
            <a:r>
              <a:rPr lang="de-DE" dirty="0" smtClean="0"/>
              <a:t>Test-</a:t>
            </a:r>
            <a:r>
              <a:rPr lang="de-DE" dirty="0" err="1" smtClean="0"/>
              <a:t>bed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15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6496" y="90872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dirty="0" smtClean="0">
                <a:latin typeface="+mj-lt"/>
              </a:rPr>
              <a:t>BER </a:t>
            </a:r>
            <a:r>
              <a:rPr lang="de-DE" dirty="0" err="1" smtClean="0">
                <a:latin typeface="+mj-lt"/>
              </a:rPr>
              <a:t>measured</a:t>
            </a:r>
            <a:r>
              <a:rPr lang="de-DE" dirty="0" smtClean="0">
                <a:latin typeface="+mj-lt"/>
              </a:rPr>
              <a:t> at </a:t>
            </a:r>
            <a:r>
              <a:rPr lang="de-DE" dirty="0" err="1" smtClean="0">
                <a:latin typeface="+mj-lt"/>
              </a:rPr>
              <a:t>relay</a:t>
            </a:r>
            <a:endParaRPr lang="de-DE" dirty="0"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580702" y="2564904"/>
            <a:ext cx="403244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Performance </a:t>
            </a:r>
            <a:r>
              <a:rPr lang="de-DE" sz="1800" dirty="0" err="1"/>
              <a:t>loss</a:t>
            </a:r>
            <a:r>
              <a:rPr lang="de-DE" sz="1800" dirty="0"/>
              <a:t> </a:t>
            </a:r>
            <a:r>
              <a:rPr lang="de-DE" sz="1800" dirty="0" err="1" smtClean="0"/>
              <a:t>with</a:t>
            </a:r>
            <a:r>
              <a:rPr lang="de-DE" sz="1800" dirty="0"/>
              <a:t> </a:t>
            </a:r>
            <a:r>
              <a:rPr lang="de-DE" sz="1800" dirty="0" err="1" smtClean="0"/>
              <a:t>increasing</a:t>
            </a:r>
            <a:r>
              <a:rPr lang="de-DE" sz="1800" dirty="0" smtClean="0"/>
              <a:t> </a:t>
            </a:r>
            <a:r>
              <a:rPr lang="de-DE" sz="1800" dirty="0"/>
              <a:t>CFO </a:t>
            </a:r>
            <a:r>
              <a:rPr lang="de-DE" sz="1800" dirty="0" err="1" smtClean="0"/>
              <a:t>difference</a:t>
            </a:r>
            <a:endParaRPr lang="de-DE" sz="1800" dirty="0"/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/>
              <a:t>Measured</a:t>
            </a:r>
            <a:r>
              <a:rPr lang="de-DE" sz="1800" dirty="0" smtClean="0"/>
              <a:t> </a:t>
            </a:r>
            <a:r>
              <a:rPr lang="de-DE" sz="1800" dirty="0" err="1" smtClean="0"/>
              <a:t>performances</a:t>
            </a:r>
            <a:r>
              <a:rPr lang="de-DE" sz="1800" dirty="0" smtClean="0"/>
              <a:t> </a:t>
            </a:r>
            <a:r>
              <a:rPr lang="de-DE" sz="1800" dirty="0" err="1" smtClean="0"/>
              <a:t>confirm</a:t>
            </a:r>
            <a:r>
              <a:rPr lang="de-DE" sz="1800" dirty="0" smtClean="0"/>
              <a:t> </a:t>
            </a:r>
            <a:r>
              <a:rPr lang="de-DE" sz="1800" dirty="0" err="1" smtClean="0"/>
              <a:t>simulation</a:t>
            </a:r>
            <a:r>
              <a:rPr lang="de-DE" sz="1800" dirty="0" smtClean="0"/>
              <a:t> </a:t>
            </a:r>
            <a:r>
              <a:rPr lang="de-DE" sz="1800" dirty="0" err="1" smtClean="0"/>
              <a:t>results</a:t>
            </a:r>
            <a:r>
              <a:rPr lang="de-DE" sz="1800" dirty="0" smtClean="0"/>
              <a:t> </a:t>
            </a:r>
            <a:r>
              <a:rPr lang="de-DE" sz="1800" dirty="0" smtClean="0">
                <a:sym typeface="SymbolPS"/>
              </a:rPr>
              <a:t> </a:t>
            </a:r>
            <a:r>
              <a:rPr lang="de-DE" sz="1800" dirty="0" smtClean="0">
                <a:solidFill>
                  <a:srgbClr val="C00000"/>
                </a:solidFill>
                <a:sym typeface="SymbolPS"/>
              </a:rPr>
              <a:t>G-JCNC</a:t>
            </a:r>
            <a:r>
              <a:rPr lang="de-DE" sz="1800" dirty="0" smtClean="0">
                <a:sym typeface="SymbolPS"/>
              </a:rPr>
              <a:t> </a:t>
            </a:r>
            <a:r>
              <a:rPr lang="de-DE" sz="1800" dirty="0" err="1" smtClean="0">
                <a:sym typeface="SymbolPS"/>
              </a:rPr>
              <a:t>with</a:t>
            </a:r>
            <a:r>
              <a:rPr lang="de-DE" sz="1800" dirty="0" smtClean="0">
                <a:sym typeface="SymbolPS"/>
              </a:rPr>
              <a:t> </a:t>
            </a:r>
            <a:r>
              <a:rPr lang="de-DE" sz="1800" dirty="0" err="1" smtClean="0">
                <a:sym typeface="SymbolPS"/>
              </a:rPr>
              <a:t>best</a:t>
            </a:r>
            <a:r>
              <a:rPr lang="de-DE" sz="1800" dirty="0" smtClean="0">
                <a:sym typeface="SymbolPS"/>
              </a:rPr>
              <a:t> </a:t>
            </a:r>
            <a:r>
              <a:rPr lang="de-DE" sz="1800" dirty="0" err="1" smtClean="0">
                <a:sym typeface="SymbolPS"/>
              </a:rPr>
              <a:t>performance</a:t>
            </a:r>
            <a:endParaRPr lang="de-DE" sz="1800" dirty="0"/>
          </a:p>
        </p:txBody>
      </p:sp>
      <p:pic>
        <p:nvPicPr>
          <p:cNvPr id="22530" name="Picture 2" descr="C:\Users\dekorsy\Documents\ANT\Besuche_Reisen\Shenzhen_03_14\extra_figures\BER_Messu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12776"/>
            <a:ext cx="5328592" cy="41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08584" y="5733256"/>
            <a:ext cx="40324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dirty="0" smtClean="0"/>
              <a:t>normalized CFO </a:t>
            </a:r>
            <a:r>
              <a:rPr lang="en-US" sz="1400" dirty="0" smtClean="0">
                <a:solidFill>
                  <a:srgbClr val="C00000"/>
                </a:solidFill>
                <a:latin typeface="cmmi10"/>
              </a:rPr>
              <a:t>²</a:t>
            </a:r>
            <a:r>
              <a:rPr lang="en-US" sz="1400" baseline="-25000" dirty="0" smtClean="0">
                <a:solidFill>
                  <a:srgbClr val="C00000"/>
                </a:solidFill>
                <a:latin typeface="cmmi10"/>
              </a:rPr>
              <a:t>i</a:t>
            </a:r>
            <a:r>
              <a:rPr lang="en-US" sz="1400" dirty="0" smtClean="0">
                <a:solidFill>
                  <a:srgbClr val="C00000"/>
                </a:solidFill>
                <a:latin typeface="cmr10"/>
              </a:rPr>
              <a:t>=</a:t>
            </a:r>
            <a:r>
              <a:rPr lang="en-US" sz="1400" dirty="0" smtClean="0">
                <a:solidFill>
                  <a:srgbClr val="C00000"/>
                </a:solidFill>
              </a:rPr>
              <a:t> </a:t>
            </a:r>
            <a:r>
              <a:rPr lang="en-US" sz="1400" dirty="0" smtClean="0">
                <a:solidFill>
                  <a:srgbClr val="C00000"/>
                </a:solidFill>
                <a:latin typeface="cmmi10"/>
              </a:rPr>
              <a:t>¢</a:t>
            </a:r>
            <a:r>
              <a:rPr lang="en-US" sz="1400" dirty="0" err="1" smtClean="0">
                <a:solidFill>
                  <a:srgbClr val="C00000"/>
                </a:solidFill>
                <a:latin typeface="cmmi10"/>
              </a:rPr>
              <a:t>f</a:t>
            </a:r>
            <a:r>
              <a:rPr lang="en-US" sz="1400" baseline="-25000" dirty="0" err="1" smtClean="0">
                <a:solidFill>
                  <a:srgbClr val="C00000"/>
                </a:solidFill>
                <a:latin typeface="cmmi10"/>
              </a:rPr>
              <a:t>i</a:t>
            </a:r>
            <a:r>
              <a:rPr lang="en-US" sz="1400" dirty="0" err="1" smtClean="0">
                <a:solidFill>
                  <a:srgbClr val="C00000"/>
                </a:solidFill>
                <a:latin typeface="cmmi10"/>
              </a:rPr>
              <a:t>T</a:t>
            </a:r>
            <a:r>
              <a:rPr lang="en-US" sz="1400" baseline="-25000" dirty="0" err="1" smtClean="0">
                <a:solidFill>
                  <a:srgbClr val="C00000"/>
                </a:solidFill>
                <a:latin typeface="cmmi10"/>
              </a:rPr>
              <a:t>S</a:t>
            </a:r>
            <a:r>
              <a:rPr lang="en-US" sz="1400" dirty="0" smtClean="0"/>
              <a:t>, with </a:t>
            </a:r>
            <a:r>
              <a:rPr lang="en-US" sz="1400" dirty="0" err="1" smtClean="0">
                <a:latin typeface="cmmi10"/>
              </a:rPr>
              <a:t>i</a:t>
            </a:r>
            <a:r>
              <a:rPr lang="en-US" sz="1400" dirty="0" smtClean="0"/>
              <a:t> </a:t>
            </a:r>
            <a:r>
              <a:rPr lang="en-US" sz="1400" dirty="0">
                <a:latin typeface="cmr10"/>
              </a:rPr>
              <a:t>=</a:t>
            </a:r>
            <a:r>
              <a:rPr lang="en-US" sz="1400" dirty="0"/>
              <a:t> </a:t>
            </a:r>
            <a:r>
              <a:rPr lang="en-US" sz="1400" dirty="0" smtClean="0"/>
              <a:t>A,B</a:t>
            </a:r>
          </a:p>
          <a:p>
            <a:pPr algn="l">
              <a:buNone/>
            </a:pPr>
            <a:r>
              <a:rPr lang="en-US" sz="1400" dirty="0">
                <a:latin typeface="cmmi10"/>
              </a:rPr>
              <a:t>¢</a:t>
            </a:r>
            <a:r>
              <a:rPr lang="en-US" sz="1400" dirty="0" smtClean="0">
                <a:latin typeface="cmmi10"/>
              </a:rPr>
              <a:t>f</a:t>
            </a:r>
            <a:r>
              <a:rPr lang="en-US" sz="1400" baseline="-25000" dirty="0" smtClean="0">
                <a:latin typeface="cmmi10"/>
              </a:rPr>
              <a:t>i</a:t>
            </a:r>
            <a:r>
              <a:rPr lang="en-US" sz="1400" dirty="0" smtClean="0">
                <a:latin typeface="+mj-lt"/>
              </a:rPr>
              <a:t>: carrier offset, </a:t>
            </a:r>
            <a:r>
              <a:rPr lang="en-US" sz="1400" dirty="0">
                <a:latin typeface="cmmi10"/>
              </a:rPr>
              <a:t>T</a:t>
            </a:r>
            <a:r>
              <a:rPr lang="en-US" sz="1400" baseline="-25000" dirty="0">
                <a:latin typeface="cmmi10"/>
              </a:rPr>
              <a:t>S</a:t>
            </a:r>
            <a:r>
              <a:rPr lang="en-US" sz="1400" dirty="0" smtClean="0"/>
              <a:t> </a:t>
            </a:r>
            <a:r>
              <a:rPr lang="en-US" sz="1400" dirty="0"/>
              <a:t>:</a:t>
            </a:r>
            <a:r>
              <a:rPr lang="en-US" sz="1400" dirty="0" smtClean="0">
                <a:latin typeface="+mj-lt"/>
              </a:rPr>
              <a:t> OFDM symbol duration</a:t>
            </a:r>
            <a:endParaRPr lang="de-DE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701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ctivities</a:t>
            </a:r>
            <a:r>
              <a:rPr lang="de-DE" dirty="0" smtClean="0"/>
              <a:t> on </a:t>
            </a:r>
            <a:r>
              <a:rPr lang="de-DE" dirty="0" err="1" smtClean="0"/>
              <a:t>relaying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88" y="819289"/>
            <a:ext cx="6264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b="1" dirty="0" smtClean="0">
                <a:solidFill>
                  <a:srgbClr val="C00000"/>
                </a:solidFill>
                <a:latin typeface="+mn-lt"/>
              </a:rPr>
              <a:t>5G</a:t>
            </a: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: EU-Project METIS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488" y="1196752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b="1" dirty="0" smtClean="0">
                <a:latin typeface="+mn-lt"/>
              </a:rPr>
              <a:t>Mobile and wireless communications Enablers for the Twenty-Twenty (2020) Information Society</a:t>
            </a:r>
            <a:endParaRPr lang="zh-CN" alt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488" y="191683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Bi-directional Relaying with non-orthogonal medium access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3656856" y="2564904"/>
            <a:ext cx="5976664" cy="29523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Two-way relaying with multiple flows and multiple communication pairs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Application of Interleave Division Multiple Access (IDMA) as non-orthogonal medium access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Conceptual design studying rate adaptation and power allocation and the design of transmitter and receiving schemes</a:t>
            </a:r>
          </a:p>
        </p:txBody>
      </p:sp>
      <p:pic>
        <p:nvPicPr>
          <p:cNvPr id="22530" name="Picture 2" descr="C:\Users\wu\Desktop\ME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328" y="908720"/>
            <a:ext cx="1247775" cy="1257300"/>
          </a:xfrm>
          <a:prstGeom prst="rect">
            <a:avLst/>
          </a:prstGeom>
          <a:noFill/>
        </p:spPr>
      </p:pic>
      <p:pic>
        <p:nvPicPr>
          <p:cNvPr id="10" name="Picture 3" descr="C:\Users\wu\Desktop\Multiw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2852935"/>
            <a:ext cx="3024336" cy="2440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064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17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488" y="819289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Research project with University of Rostock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488" y="119675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b="1" dirty="0" smtClean="0">
                <a:latin typeface="+mn-lt"/>
              </a:rPr>
              <a:t>Joint Optimization of Generalized Multicarrier Waveforms and Power Allocation for Two-Way Relay Systems</a:t>
            </a:r>
            <a:endParaRPr lang="zh-CN" altLang="en-US" b="1" dirty="0">
              <a:latin typeface="+mn-lt"/>
            </a:endParaRPr>
          </a:p>
        </p:txBody>
      </p:sp>
      <p:pic>
        <p:nvPicPr>
          <p:cNvPr id="23554" name="Picture 2" descr="C:\Users\wu\Desktop\Rost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911" y="672877"/>
            <a:ext cx="1495425" cy="523875"/>
          </a:xfrm>
          <a:prstGeom prst="rect">
            <a:avLst/>
          </a:prstGeom>
          <a:noFill/>
        </p:spPr>
      </p:pic>
      <p:pic>
        <p:nvPicPr>
          <p:cNvPr id="23555" name="Picture 3" descr="C:\Users\wu\Desktop\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6371" y="692696"/>
            <a:ext cx="1381125" cy="5048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4488" y="209278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Coded Filter Bank Multicarrier (</a:t>
            </a:r>
            <a:r>
              <a:rPr lang="en-US" altLang="zh-CN" dirty="0" err="1" smtClean="0">
                <a:solidFill>
                  <a:srgbClr val="C00000"/>
                </a:solidFill>
                <a:latin typeface="+mn-lt"/>
              </a:rPr>
              <a:t>cFBMC</a:t>
            </a:r>
            <a:r>
              <a:rPr lang="en-US" altLang="zh-CN" dirty="0" smtClean="0">
                <a:solidFill>
                  <a:srgbClr val="C00000"/>
                </a:solidFill>
                <a:latin typeface="+mn-lt"/>
              </a:rPr>
              <a:t>) for two-way relay system</a:t>
            </a: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44488" y="2564904"/>
            <a:ext cx="9001000" cy="7920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Derivation of two-way relay MAC-system model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Design of novel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sym typeface="Symbol"/>
              </a:rPr>
              <a:t>cFBMC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receiver concepts to estimate common relay message </a:t>
            </a:r>
          </a:p>
        </p:txBody>
      </p:sp>
      <p:pic>
        <p:nvPicPr>
          <p:cNvPr id="11" name="图片 1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1928664" y="3356992"/>
            <a:ext cx="349418" cy="215640"/>
          </a:xfrm>
          <a:prstGeom prst="rect">
            <a:avLst/>
          </a:prstGeo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344488" y="3573016"/>
            <a:ext cx="3888432" cy="26642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Development of joint impulse shaping and power allocation strategies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System design with high scalability for balancing complexity &amp; performance</a:t>
            </a:r>
          </a:p>
        </p:txBody>
      </p:sp>
      <p:pic>
        <p:nvPicPr>
          <p:cNvPr id="13" name="Picture 2" descr="C:\Users\wu\Desktop\FBM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32920" y="3501008"/>
            <a:ext cx="5365229" cy="1938405"/>
          </a:xfrm>
          <a:prstGeom prst="rect">
            <a:avLst/>
          </a:prstGeom>
          <a:noFill/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/>
              <a:t>on </a:t>
            </a:r>
            <a:r>
              <a:rPr lang="de-DE" dirty="0" err="1"/>
              <a:t>r</a:t>
            </a:r>
            <a:r>
              <a:rPr lang="de-DE" dirty="0" err="1" smtClean="0"/>
              <a:t>elaying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852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0512" y="1844824"/>
            <a:ext cx="9217025" cy="503138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Thank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you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very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much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for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your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de-DE" sz="2400" b="1" dirty="0" err="1" smtClean="0">
                <a:solidFill>
                  <a:schemeClr val="accent2">
                    <a:lumMod val="50000"/>
                  </a:schemeClr>
                </a:solidFill>
              </a:rPr>
              <a:t>attention</a:t>
            </a:r>
            <a:r>
              <a:rPr lang="de-DE" sz="2400" b="1" dirty="0" smtClean="0">
                <a:solidFill>
                  <a:schemeClr val="accent2">
                    <a:lumMod val="50000"/>
                  </a:schemeClr>
                </a:solidFill>
              </a:rPr>
              <a:t>!</a:t>
            </a:r>
            <a:endParaRPr lang="de-D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18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8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19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416496" y="836712"/>
            <a:ext cx="9001000" cy="54726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D. Wübben: </a:t>
            </a:r>
            <a:r>
              <a:rPr lang="en-US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Joint Channel Decoding and Physical-Layer Network Coding in Two-Way QPSK Relay Systems by a Generalized Sum-Product Algorithm</a:t>
            </a:r>
            <a:r>
              <a:rPr lang="en-US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ISWCS 2010, York, UK, Sept. 2010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400" kern="0" dirty="0" smtClean="0">
              <a:solidFill>
                <a:srgbClr val="000000"/>
              </a:solidFill>
              <a:latin typeface="cmss10"/>
              <a:sym typeface="Symbol"/>
            </a:endParaRP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D. Wübben, Y. Lang: </a:t>
            </a:r>
            <a:r>
              <a:rPr lang="en-US" altLang="zh-CN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Generalized Sum-Product Algorithm for Joint Channel Decoding and Physical-Layer Network Coding in Two-Way Relay Systems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GLOBECOM 2010, Miami, USA, Dec. 2010</a:t>
            </a: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zh-CN" sz="400" kern="0" dirty="0" smtClean="0">
              <a:solidFill>
                <a:srgbClr val="000000"/>
              </a:solidFill>
              <a:latin typeface="cmss10"/>
              <a:sym typeface="Symbol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M. Wu, D. Wübben, A. Dekorsy: </a:t>
            </a:r>
            <a:r>
              <a:rPr lang="en-US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Mutual Information Based Analysis for Physical-Layer Network Coding with Optimal Phase Control</a:t>
            </a:r>
            <a:r>
              <a:rPr lang="en-US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SCC 2013, Munich, Germany, Jan. 2013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endParaRPr lang="en-US" sz="400" kern="0" dirty="0" smtClean="0">
              <a:solidFill>
                <a:srgbClr val="000000"/>
              </a:solidFill>
              <a:latin typeface="cmss10"/>
              <a:sym typeface="Symbol"/>
            </a:endParaRPr>
          </a:p>
          <a:p>
            <a:pPr marL="342900" lvl="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M. Wu, D. Wübben, A. Dekorsy: </a:t>
            </a:r>
            <a:r>
              <a:rPr lang="en-US" altLang="zh-CN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Physical-Layer Network Coding in Coded OFDM Systems with Multiple-Antenna Relay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VTC 2013-Spring, Dresden, Germany, Jun. 2013</a:t>
            </a:r>
          </a:p>
          <a:p>
            <a:pPr marL="342900" lvl="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zh-CN" sz="400" kern="0" dirty="0" smtClean="0">
              <a:solidFill>
                <a:srgbClr val="000000"/>
              </a:solidFill>
              <a:latin typeface="cmss10"/>
              <a:sym typeface="Symbol"/>
            </a:endParaRPr>
          </a:p>
          <a:p>
            <a:pPr marL="342900" lvl="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F. Lenkeit, C. </a:t>
            </a:r>
            <a:r>
              <a:rPr lang="en-US" altLang="zh-CN" sz="1600" kern="0" dirty="0" err="1" smtClean="0">
                <a:solidFill>
                  <a:srgbClr val="000000"/>
                </a:solidFill>
                <a:latin typeface="cmss10"/>
                <a:sym typeface="Symbol"/>
              </a:rPr>
              <a:t>Bockelmann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D. Wübben, A. Dekorsy: </a:t>
            </a:r>
            <a:r>
              <a:rPr lang="en-US" altLang="zh-CN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IRA Code Design for IDMA-based Multi-Pair Bidirectional Relaying Systems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BWA 2013, GLOBECOM Workshop, Atlanta, USA, Dec. 2013</a:t>
            </a:r>
          </a:p>
          <a:p>
            <a:pPr marL="342900" lvl="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zh-CN" sz="400" kern="0" dirty="0" smtClean="0">
              <a:solidFill>
                <a:srgbClr val="000000"/>
              </a:solidFill>
              <a:latin typeface="cmss10"/>
              <a:sym typeface="Symbol"/>
            </a:endParaRP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M. Wu, F. Ludwig, M. Woltering, D. Wübben, A. Dekorsy, S. Paul: </a:t>
            </a:r>
            <a:r>
              <a:rPr lang="en-US" altLang="zh-CN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Analysis and Implementation for Physical-Layer Network Coding with Carrier Frequency Offset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WSA 2014, Erlangen, Germany, Mar. 2014 (accepted)</a:t>
            </a: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endParaRPr lang="en-US" altLang="zh-CN" sz="400" kern="0" dirty="0" smtClean="0">
              <a:solidFill>
                <a:srgbClr val="000000"/>
              </a:solidFill>
              <a:latin typeface="cmss10"/>
              <a:sym typeface="Symbol"/>
            </a:endParaRP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D. Wübben, M. Wu, A. Dekorsy: </a:t>
            </a:r>
            <a:r>
              <a:rPr lang="en-US" altLang="zh-CN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Physical-Layer Network Coding with Multiple-Antenna Relays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Chapter in </a:t>
            </a:r>
            <a:r>
              <a:rPr lang="en-US" altLang="zh-CN" sz="1600" i="1" kern="0" dirty="0" smtClean="0">
                <a:solidFill>
                  <a:srgbClr val="000000"/>
                </a:solidFill>
                <a:latin typeface="cmss10"/>
                <a:sym typeface="Symbol"/>
              </a:rPr>
              <a:t>MIMO Processing for 4G and Beyond: Fundamentals and Evolution</a:t>
            </a:r>
            <a:r>
              <a:rPr lang="en-US" altLang="zh-CN" sz="1600" kern="0" dirty="0" smtClean="0">
                <a:solidFill>
                  <a:srgbClr val="000000"/>
                </a:solidFill>
                <a:latin typeface="cmss10"/>
                <a:sym typeface="Symbol"/>
              </a:rPr>
              <a:t>, CRC Press, Apr. 2014</a:t>
            </a:r>
          </a:p>
        </p:txBody>
      </p:sp>
    </p:spTree>
    <p:extLst>
      <p:ext uri="{BB962C8B-B14F-4D97-AF65-F5344CB8AC3E}">
        <p14:creationId xmlns:p14="http://schemas.microsoft.com/office/powerpoint/2010/main" val="12111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dirty="0" smtClean="0"/>
              <a:t>Research in a </a:t>
            </a:r>
            <a:r>
              <a:rPr lang="de-DE" dirty="0" err="1" smtClean="0"/>
              <a:t>nutshell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848402" y="6525344"/>
            <a:ext cx="1073150" cy="457200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/>
              <a:pPr>
                <a:buFontTx/>
                <a:buNone/>
              </a:pPr>
              <a:t>2</a:t>
            </a:fld>
            <a:endParaRPr lang="de-DE" dirty="0"/>
          </a:p>
        </p:txBody>
      </p:sp>
      <p:sp>
        <p:nvSpPr>
          <p:cNvPr id="4" name="Abgerundetes Rechteck 3"/>
          <p:cNvSpPr/>
          <p:nvPr/>
        </p:nvSpPr>
        <p:spPr bwMode="auto">
          <a:xfrm>
            <a:off x="335614" y="692695"/>
            <a:ext cx="2880320" cy="6149041"/>
          </a:xfrm>
          <a:prstGeom prst="roundRect">
            <a:avLst/>
          </a:prstGeom>
          <a:solidFill>
            <a:srgbClr val="FFC000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8768" y="833750"/>
            <a:ext cx="23940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Compressed </a:t>
            </a:r>
            <a:r>
              <a:rPr lang="de-D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Sensing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/>
            </a:r>
            <a:b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Carsten Bockelmann</a:t>
            </a:r>
            <a:endParaRPr lang="de-DE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35614" y="1628800"/>
            <a:ext cx="28803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</a:rPr>
              <a:t>CS-MUD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</a:rPr>
              <a:t>Joint </a:t>
            </a:r>
            <a:r>
              <a:rPr lang="de-DE" sz="1600" dirty="0" err="1" smtClean="0">
                <a:latin typeface="Calibri" panose="020F0502020204030204" pitchFamily="34" charset="0"/>
              </a:rPr>
              <a:t>data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</a:rPr>
              <a:t>and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</a:rPr>
              <a:t>activity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</a:rPr>
              <a:t>detection</a:t>
            </a:r>
            <a:endParaRPr lang="de-DE" sz="16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</a:rPr>
              <a:t>Distributed CS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de-DE" sz="16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de-DE" sz="1600" b="1" dirty="0" smtClean="0">
                <a:latin typeface="Calibri" panose="020F0502020204030204" pitchFamily="34" charset="0"/>
              </a:rPr>
              <a:t>Projects: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</a:p>
          <a:p>
            <a:pPr marL="742950" lvl="1" indent="-285750" algn="l"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</a:rPr>
              <a:t>DFG: </a:t>
            </a:r>
            <a:r>
              <a:rPr lang="de-DE" sz="1600" dirty="0" err="1" smtClean="0">
                <a:latin typeface="Calibri" panose="020F0502020204030204" pitchFamily="34" charset="0"/>
              </a:rPr>
              <a:t>NiCoM</a:t>
            </a:r>
            <a:r>
              <a:rPr lang="de-DE" sz="1600" dirty="0" smtClean="0">
                <a:latin typeface="Calibri" panose="020F0502020204030204" pitchFamily="34" charset="0"/>
              </a:rPr>
              <a:t>, </a:t>
            </a:r>
            <a:r>
              <a:rPr lang="de-DE" sz="1600" dirty="0" err="1" smtClean="0">
                <a:latin typeface="Calibri" panose="020F0502020204030204" pitchFamily="34" charset="0"/>
              </a:rPr>
              <a:t>CoSeM</a:t>
            </a:r>
            <a:r>
              <a:rPr lang="de-DE" sz="1600" dirty="0" smtClean="0">
                <a:latin typeface="Calibri" panose="020F0502020204030204" pitchFamily="34" charset="0"/>
              </a:rPr>
              <a:t>, INNS</a:t>
            </a:r>
          </a:p>
          <a:p>
            <a:pPr marL="742950" lvl="1" indent="-285750" algn="l">
              <a:spcBef>
                <a:spcPts val="0"/>
              </a:spcBef>
              <a:buFontTx/>
              <a:buChar char="-"/>
            </a:pPr>
            <a:r>
              <a:rPr lang="de-DE" sz="1600" dirty="0" smtClean="0">
                <a:latin typeface="Calibri" panose="020F0502020204030204" pitchFamily="34" charset="0"/>
              </a:rPr>
              <a:t>EU: METIS</a:t>
            </a: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de-DE" sz="1600" b="1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de-DE" sz="1600" b="1" dirty="0" err="1" smtClean="0">
                <a:latin typeface="Calibri" panose="020F0502020204030204" pitchFamily="34" charset="0"/>
              </a:rPr>
              <a:t>Applications</a:t>
            </a:r>
            <a:r>
              <a:rPr lang="de-DE" sz="1600" dirty="0" smtClean="0">
                <a:latin typeface="Calibri" panose="020F0502020204030204" pitchFamily="34" charset="0"/>
              </a:rPr>
              <a:t>: </a:t>
            </a:r>
            <a:br>
              <a:rPr lang="de-DE" sz="1600" dirty="0" smtClean="0">
                <a:latin typeface="Calibri" panose="020F0502020204030204" pitchFamily="34" charset="0"/>
              </a:rPr>
            </a:br>
            <a:r>
              <a:rPr lang="de-DE" sz="1600" dirty="0" smtClean="0">
                <a:latin typeface="Calibri" panose="020F0502020204030204" pitchFamily="34" charset="0"/>
              </a:rPr>
              <a:t>Massive M2M </a:t>
            </a:r>
            <a:r>
              <a:rPr lang="de-DE" sz="1600" dirty="0" err="1" smtClean="0">
                <a:latin typeface="Calibri" panose="020F0502020204030204" pitchFamily="34" charset="0"/>
              </a:rPr>
              <a:t>communication</a:t>
            </a:r>
            <a:r>
              <a:rPr lang="de-DE" sz="1600" dirty="0" smtClean="0">
                <a:latin typeface="Calibri" panose="020F0502020204030204" pitchFamily="34" charset="0"/>
              </a:rPr>
              <a:t> , </a:t>
            </a:r>
            <a:r>
              <a:rPr lang="de-DE" sz="1600" dirty="0">
                <a:latin typeface="Calibri" panose="020F0502020204030204" pitchFamily="34" charset="0"/>
              </a:rPr>
              <a:t>i</a:t>
            </a:r>
            <a:r>
              <a:rPr lang="de-DE" sz="1600" dirty="0" smtClean="0">
                <a:latin typeface="Calibri" panose="020F0502020204030204" pitchFamily="34" charset="0"/>
              </a:rPr>
              <a:t>nvasive neuronal </a:t>
            </a:r>
            <a:r>
              <a:rPr lang="de-DE" sz="1600" dirty="0" err="1" smtClean="0">
                <a:latin typeface="Calibri" panose="020F0502020204030204" pitchFamily="34" charset="0"/>
              </a:rPr>
              <a:t>signal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</a:rPr>
              <a:t>recording</a:t>
            </a:r>
            <a:endParaRPr lang="de-DE" sz="16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de-DE" sz="16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r>
              <a:rPr lang="de-DE" sz="1600" b="1" dirty="0" smtClean="0">
                <a:latin typeface="Calibri" panose="020F0502020204030204" pitchFamily="34" charset="0"/>
              </a:rPr>
              <a:t>Publications (2012-2013):</a:t>
            </a:r>
            <a:r>
              <a:rPr lang="de-DE" sz="1600" dirty="0" smtClean="0">
                <a:latin typeface="Calibri" panose="020F0502020204030204" pitchFamily="34" charset="0"/>
              </a:rPr>
              <a:t> </a:t>
            </a:r>
            <a:br>
              <a:rPr lang="de-DE" sz="1600" dirty="0" smtClean="0">
                <a:latin typeface="Calibri" panose="020F0502020204030204" pitchFamily="34" charset="0"/>
              </a:rPr>
            </a:br>
            <a:r>
              <a:rPr lang="de-DE" sz="1600" dirty="0" smtClean="0">
                <a:latin typeface="Calibri" panose="020F0502020204030204" pitchFamily="34" charset="0"/>
              </a:rPr>
              <a:t>ETT Journal, 9 </a:t>
            </a:r>
            <a:r>
              <a:rPr lang="de-DE" sz="1600" dirty="0" err="1" smtClean="0">
                <a:latin typeface="Calibri" panose="020F0502020204030204" pitchFamily="34" charset="0"/>
              </a:rPr>
              <a:t>conferences</a:t>
            </a:r>
            <a:endParaRPr lang="de-DE" sz="1600" dirty="0" smtClean="0">
              <a:latin typeface="Calibri" panose="020F0502020204030204" pitchFamily="34" charset="0"/>
            </a:endParaRPr>
          </a:p>
          <a:p>
            <a:pPr marL="285750" indent="-285750" algn="l">
              <a:spcBef>
                <a:spcPts val="0"/>
              </a:spcBef>
              <a:buFontTx/>
              <a:buChar char="-"/>
            </a:pP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 bwMode="auto">
          <a:xfrm>
            <a:off x="3512840" y="692695"/>
            <a:ext cx="2880320" cy="6149041"/>
          </a:xfrm>
          <a:prstGeom prst="roundRect">
            <a:avLst/>
          </a:prstGeom>
          <a:solidFill>
            <a:srgbClr val="339933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3548844" y="833750"/>
            <a:ext cx="28083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buNone/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In-Network-Processing</a:t>
            </a:r>
            <a:br>
              <a:rPr lang="de-DE" dirty="0" smtClean="0"/>
            </a:br>
            <a:r>
              <a:rPr lang="de-DE" sz="1400" dirty="0" smtClean="0"/>
              <a:t>Henning Paul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3533261" y="1628800"/>
            <a:ext cx="28260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 algn="l">
              <a:spcBef>
                <a:spcPts val="0"/>
              </a:spcBef>
              <a:buFontTx/>
              <a:buChar char="-"/>
              <a:defRPr sz="1600">
                <a:latin typeface="Calibri" panose="020F0502020204030204" pitchFamily="34" charset="0"/>
              </a:defRPr>
            </a:lvl1pPr>
            <a:lvl2pPr marL="742950" lvl="1" indent="-285750" algn="l">
              <a:spcBef>
                <a:spcPts val="0"/>
              </a:spcBef>
              <a:buFontTx/>
              <a:buChar char="-"/>
              <a:defRPr sz="1600">
                <a:latin typeface="Calibri" panose="020F0502020204030204" pitchFamily="34" charset="0"/>
              </a:defRPr>
            </a:lvl2pPr>
          </a:lstStyle>
          <a:p>
            <a:r>
              <a:rPr lang="de-DE" dirty="0"/>
              <a:t>Distributed linear </a:t>
            </a:r>
            <a:r>
              <a:rPr lang="de-DE" dirty="0" err="1"/>
              <a:t>and</a:t>
            </a:r>
            <a:r>
              <a:rPr lang="de-DE" dirty="0"/>
              <a:t> non-linear </a:t>
            </a:r>
            <a:r>
              <a:rPr lang="de-DE" dirty="0" err="1" smtClean="0"/>
              <a:t>estimation</a:t>
            </a:r>
            <a:endParaRPr lang="de-DE" dirty="0"/>
          </a:p>
          <a:p>
            <a:r>
              <a:rPr lang="de-DE" dirty="0"/>
              <a:t>Consensus-</a:t>
            </a:r>
            <a:r>
              <a:rPr lang="de-DE" dirty="0" err="1"/>
              <a:t>based</a:t>
            </a:r>
            <a:r>
              <a:rPr lang="de-DE" dirty="0"/>
              <a:t> </a:t>
            </a:r>
            <a:r>
              <a:rPr lang="de-DE" dirty="0" err="1"/>
              <a:t>estimation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detection</a:t>
            </a:r>
            <a:r>
              <a:rPr lang="de-DE" dirty="0"/>
              <a:t> (</a:t>
            </a:r>
            <a:r>
              <a:rPr lang="de-DE" dirty="0" smtClean="0"/>
              <a:t>DICE-</a:t>
            </a:r>
            <a:r>
              <a:rPr lang="de-DE" dirty="0" err="1" smtClean="0"/>
              <a:t>Algo</a:t>
            </a:r>
            <a:r>
              <a:rPr lang="de-DE" dirty="0" smtClean="0"/>
              <a:t>) </a:t>
            </a:r>
            <a:br>
              <a:rPr lang="de-DE" dirty="0" smtClean="0"/>
            </a:br>
            <a:endParaRPr lang="de-DE" dirty="0"/>
          </a:p>
          <a:p>
            <a:r>
              <a:rPr lang="de-DE" b="1" dirty="0"/>
              <a:t>Projects:</a:t>
            </a:r>
          </a:p>
          <a:p>
            <a:pPr lvl="1"/>
            <a:r>
              <a:rPr lang="de-DE" dirty="0"/>
              <a:t>Uni-Bremen </a:t>
            </a:r>
          </a:p>
          <a:p>
            <a:pPr lvl="1"/>
            <a:r>
              <a:rPr lang="de-DE" dirty="0"/>
              <a:t>EU: </a:t>
            </a:r>
            <a:r>
              <a:rPr lang="de-DE" dirty="0" err="1" smtClean="0"/>
              <a:t>iJoin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endParaRPr lang="de-DE" b="1" dirty="0" smtClean="0"/>
          </a:p>
          <a:p>
            <a:r>
              <a:rPr lang="de-DE" b="1" dirty="0" err="1" smtClean="0"/>
              <a:t>Applications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Environmental </a:t>
            </a:r>
            <a:r>
              <a:rPr lang="de-DE" dirty="0" err="1"/>
              <a:t>monitoring</a:t>
            </a:r>
            <a:r>
              <a:rPr lang="de-DE" dirty="0"/>
              <a:t>, </a:t>
            </a:r>
            <a:r>
              <a:rPr lang="de-DE" dirty="0" smtClean="0"/>
              <a:t>5G -ultra 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 (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 smtClean="0"/>
              <a:t>cells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/>
          </a:p>
          <a:p>
            <a:r>
              <a:rPr lang="de-DE" b="1" dirty="0" smtClean="0"/>
              <a:t>Publications (2012-1013):</a:t>
            </a:r>
            <a:r>
              <a:rPr lang="de-DE" dirty="0" smtClean="0"/>
              <a:t>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IEEE </a:t>
            </a:r>
            <a:r>
              <a:rPr lang="de-DE" dirty="0"/>
              <a:t>Letter</a:t>
            </a:r>
            <a:r>
              <a:rPr lang="de-DE" dirty="0" smtClean="0"/>
              <a:t>, </a:t>
            </a:r>
            <a:r>
              <a:rPr lang="de-DE" dirty="0"/>
              <a:t>6 </a:t>
            </a:r>
            <a:r>
              <a:rPr lang="de-DE" dirty="0" err="1"/>
              <a:t>conferences</a:t>
            </a:r>
            <a:endParaRPr lang="de-DE" dirty="0"/>
          </a:p>
          <a:p>
            <a:endParaRPr lang="de-DE" dirty="0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667881" y="708958"/>
            <a:ext cx="2880320" cy="6149041"/>
          </a:xfrm>
          <a:prstGeom prst="roundRect">
            <a:avLst/>
          </a:prstGeom>
          <a:solidFill>
            <a:srgbClr val="8D42C6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6775893" y="729675"/>
            <a:ext cx="274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Cooperative</a:t>
            </a:r>
            <a:r>
              <a:rPr lang="de-DE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Communications</a:t>
            </a:r>
            <a:br>
              <a:rPr lang="de-D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de-DE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Dirk </a:t>
            </a:r>
            <a:r>
              <a:rPr lang="de-DE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Wübben</a:t>
            </a:r>
            <a:endParaRPr lang="de-DE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735452" y="1628800"/>
            <a:ext cx="28260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 algn="l">
              <a:spcBef>
                <a:spcPts val="0"/>
              </a:spcBef>
              <a:buFontTx/>
              <a:buChar char="-"/>
              <a:defRPr sz="1600">
                <a:latin typeface="Calibri" panose="020F0502020204030204" pitchFamily="34" charset="0"/>
              </a:defRPr>
            </a:lvl1pPr>
            <a:lvl2pPr marL="742950" lvl="1" indent="-285750" algn="l">
              <a:spcBef>
                <a:spcPts val="0"/>
              </a:spcBef>
              <a:buFontTx/>
              <a:buChar char="-"/>
              <a:defRPr sz="1600">
                <a:latin typeface="Calibri" panose="020F0502020204030204" pitchFamily="34" charset="0"/>
              </a:defRPr>
            </a:lvl2pPr>
          </a:lstStyle>
          <a:p>
            <a:r>
              <a:rPr lang="de-DE" dirty="0"/>
              <a:t>Network </a:t>
            </a:r>
            <a:r>
              <a:rPr lang="de-DE" dirty="0" err="1"/>
              <a:t>coding</a:t>
            </a:r>
            <a:endParaRPr lang="de-DE" dirty="0"/>
          </a:p>
          <a:p>
            <a:r>
              <a:rPr lang="de-DE" dirty="0" err="1"/>
              <a:t>Two-way-relaying</a:t>
            </a:r>
            <a:r>
              <a:rPr lang="de-DE" dirty="0"/>
              <a:t>, multi-</a:t>
            </a:r>
            <a:r>
              <a:rPr lang="de-DE" dirty="0" err="1"/>
              <a:t>hop</a:t>
            </a:r>
            <a:r>
              <a:rPr lang="de-DE" dirty="0"/>
              <a:t>-</a:t>
            </a:r>
            <a:r>
              <a:rPr lang="de-DE" dirty="0" err="1"/>
              <a:t>relaying</a:t>
            </a:r>
            <a:r>
              <a:rPr lang="de-DE" dirty="0"/>
              <a:t> (IDMA)</a:t>
            </a:r>
          </a:p>
          <a:p>
            <a:r>
              <a:rPr lang="de-DE" dirty="0" err="1"/>
              <a:t>Waveform</a:t>
            </a:r>
            <a:r>
              <a:rPr lang="de-DE" dirty="0"/>
              <a:t> design </a:t>
            </a:r>
          </a:p>
          <a:p>
            <a:endParaRPr lang="de-DE" dirty="0" smtClean="0"/>
          </a:p>
          <a:p>
            <a:r>
              <a:rPr lang="de-DE" b="1" dirty="0" smtClean="0"/>
              <a:t>Projects:</a:t>
            </a:r>
          </a:p>
          <a:p>
            <a:pPr lvl="1"/>
            <a:r>
              <a:rPr lang="de-DE" dirty="0" smtClean="0"/>
              <a:t>DFG</a:t>
            </a:r>
            <a:r>
              <a:rPr lang="de-DE" dirty="0"/>
              <a:t>: COINII, COINIII</a:t>
            </a:r>
          </a:p>
          <a:p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EU</a:t>
            </a:r>
            <a:r>
              <a:rPr lang="de-DE" dirty="0"/>
              <a:t>: METIS, </a:t>
            </a:r>
            <a:r>
              <a:rPr lang="de-DE" dirty="0" err="1" smtClean="0"/>
              <a:t>iJoin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Industry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  <a:p>
            <a:r>
              <a:rPr lang="de-DE" b="1" dirty="0" err="1" smtClean="0"/>
              <a:t>Applications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5G</a:t>
            </a:r>
            <a:r>
              <a:rPr lang="de-DE" dirty="0"/>
              <a:t>: D2D, </a:t>
            </a:r>
            <a:r>
              <a:rPr lang="de-DE" dirty="0" err="1"/>
              <a:t>relaying</a:t>
            </a:r>
            <a:r>
              <a:rPr lang="de-DE" dirty="0"/>
              <a:t> </a:t>
            </a:r>
            <a:r>
              <a:rPr lang="de-DE" dirty="0" err="1"/>
              <a:t>networks</a:t>
            </a:r>
            <a:r>
              <a:rPr lang="de-DE" dirty="0"/>
              <a:t>, ultra-</a:t>
            </a:r>
            <a:r>
              <a:rPr lang="de-DE" dirty="0" err="1"/>
              <a:t>dense</a:t>
            </a:r>
            <a:r>
              <a:rPr lang="de-DE" dirty="0"/>
              <a:t> </a:t>
            </a:r>
            <a:r>
              <a:rPr lang="de-DE" dirty="0" err="1"/>
              <a:t>networks</a:t>
            </a:r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Publications (2012-2013):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1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/>
              <a:t>chapter</a:t>
            </a:r>
            <a:r>
              <a:rPr lang="de-DE" dirty="0"/>
              <a:t>, 2 </a:t>
            </a:r>
            <a:r>
              <a:rPr lang="de-DE" dirty="0" err="1" smtClean="0"/>
              <a:t>journals</a:t>
            </a:r>
            <a:r>
              <a:rPr lang="de-DE" dirty="0"/>
              <a:t>, 11 </a:t>
            </a:r>
            <a:r>
              <a:rPr lang="de-DE" dirty="0" err="1" smtClean="0"/>
              <a:t>conferences</a:t>
            </a:r>
            <a:endParaRPr lang="de-DE" dirty="0"/>
          </a:p>
        </p:txBody>
      </p:sp>
      <p:pic>
        <p:nvPicPr>
          <p:cNvPr id="17" name="Picture 2" descr="METIS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03" y="4203488"/>
            <a:ext cx="1089148" cy="4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J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391" y="4203488"/>
            <a:ext cx="640207" cy="4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4" descr="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06" y="3456804"/>
            <a:ext cx="1250170" cy="25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JO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143" y="3504466"/>
            <a:ext cx="640207" cy="43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METIS 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243" y="3717133"/>
            <a:ext cx="1089148" cy="44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2" descr="data:image/jpeg;base64,/9j/4AAQSkZJRgABAQAAAQABAAD/2wCEAAkGBhEGEA8IBxIUEg8QEBAQDxIPEBIQEBUQFhMVFB8RExQjJzIeFxkvGRUeIjAiIyc1LSwzFx8yNTw2OTIrLCkBCQoKDgwOGg8PGjUlHyQtLDUsLzUsNSk0Kiw0NDApLCw0LCwsLC4sKS0wLzUpLCwpNCwpKSwsLCksLDQsNDUsLP/AABEIALsBDgMBIgACEQEDEQH/xAAcAAEAAgIDAQAAAAAAAAAAAAAABgcFCAECAwT/xABHEAABAwIBBQsGDAUFAQAAAAAAAQIDBBEFBgcSFzETIUFRU2FxgZGS0jVUk6GxsxQiMjRSYnJzlLLB0SMzQnTiFiRDgqIV/8QAGgEBAAMBAQEAAAAAAAAAAAAAAAMEBQIGAf/EAC4RAQACAQIDBQgCAwAAAAAAAAABAgMEFBESUSExQVJhBRUyM3GBofCx0RMiI//aAAwDAQACEQMRAD8AvEAAAAAAAAAAAAAAAAAAAAAAAAAAAAAAAAAAAAAAAAAAAAAAAAAAAAAAAAAAAAAAAAAAAAAAAAAAAAAAAAAAAAAAAAAAAAAAAAAAAAAAAAAAAAAAAAAAAAAAAAAAAAAAAAAAAAAAAAAAAAAAI/lXlpBkgkK17JHbtpo3ckYttHRve7k+kdVrN55a97m1orHGe5IAV/rqoeSqe5D4xrqoeSqe5D4yfa5vKh3OLzLABX+uqh5Kp7kPjGuqh5Gp7kPjG1zeU3OLzLABBqfPFh8y2k3aPnfEip/5VSTYRlNSY75MnZIu1WotpETjVi/GTsI74clO21Zd1y0t8MsmAeVVUJSMfO+6oxjnqibbNRV3uwiSvUFfa6qHkanuQ+M511UPJVPch8ZZ2ubyq+5xeZYAK/11UPJVPch8Y11UPJVPch8Y2ubym5xeZYAK/wBdVDyVT3IfGNdVDyVT3IfGNrm8pucXmWAD5cLxBuLQxV0CKjJo2yNR1kcjXJey23r9Z9RXmOE8JTxPHtAdZJUhRZJVRrUS6q5URETjVeAiWK508OwtVYyR07k4KdumnfWzV6lOqY7X7Kxxc3vWnxTwS8FXz58GIv8At6RypxvnRnqRqnjrxXzJPxK+AsbLP5fzCDeYfN/K1gVfDnwYv86kcn2Jmu9rUJDgedCix2SOjj3WOWRdFjZI95XcWk1VTtObaXNWOM1dV1OK3ZFkvABWWAAAAAAAAAAACrc+Oyg6aj2RFpGGyiyTpsqNzTFGuduWloaL3M+Va97bfkoT6fJGPJFp7kOfHOTHNYa4AvbVLhvJyenkGqXDeTk9PIa/vHF6/v3ZWwyeiiQXtqlw3k5PTyGNxfMzSzsVcKkkilRPi7o7dI1XidvaSdKL1KfY9oYpnxfJ0OWIU2dopXQOSWJVa5q3a5qq1yLxou1FPWuon4bLJSVbdGSNyse1eBye1Oc8C/2TCl2xK4s2ucN2MKmEYwt57LuMq726IiX0HfXtv34UReHbOca+bVH3Ev5HGtNJVPoZGVNOtpI3NexU4HNW6L2obFvxBMWw91dHsmpHSInFpRKtv06jD1mCMd4tXuls6TPOSk1t3w1uQ5OEOTcYoCRZA4LFj9dHQ4girG5kqqjXK1btYqpvpzlqapcN5OT08hVzaumG3LZaxaW+WvNVRIQvbVLhvJyenkGqXDeTk9PIQ+8cXr+/dLsMnozGRnk6h/tYfyIdsqMqIclYFq61bqu9FG35b38ScSca8HYi/fRUjMKhjpYPixQsRjdJb2Y1Lb69CGv2WmUrsqKuSruu5NVWU7eBIkXeW3Gu1enmQztPg3GSZ8F/Pm/wY4jxdcpssqrKl6urX2iv8SFiqkTer+pedfVsMGAb9axWOFYYdrTaeMgJfknm1qcp2pVPVIKddkj00nPTjjZwpzqqJxXJ7S5mqCFESodNI7hVZEYnUiJvdpXyazFjnhM9qxj0mS8cYhSZnchfKVD9+32KWlPmdw+VLR7sxeNsqL7UUxuH5pn4HW0uIUM6SRRTNe9sjdCRG8ypvO9RDbW4r1mOPhKWujy0tE+qywAYLbAAAAAAAAAAAMdi2UFNgWguKSti3TS0NO+/o2vbtTtMiVbnx2UHTUeyIn0+OMuSKT4oc+SceObQmOsHDfO4u137DWDhvncXa79jXgGr7tx9ZZnvC/SG0GH4hHikbauhej4n30XN2LZVRbdaH0EWzY+SqTol99ISkxsleW81jwlrY7c1Yt1hSOeKiSmxBs7P+aCN7vtNVzPY1CCli57PnVL/AG7veKV0ei0s8cNfowNVHDLYLtyEqfhGBK1dscdXH1Ir1T1OQpIuLNtf/wCLU3+lV26NzT9SLXR/zj6wl0U/7z9JU4hycIcl5SSbNziUWEYhFVV70jjRkqK52xFVionrLh1g4b53F2u/Y14BTz6Sua3NMreHVWxV5YhsPrBw3zuLtd+w1g4b53F2u/Y14CEPu3H1lN7wv0hsDlvjLY8Jqa6icjmywtbG5NitlVGaSdTjX4t7KVqrk1TqnBDQqvRpM/UqE70FYrS3DrLnW2m1q/QJDkFk8mUldFSzJeJqLLMnHG23xetyonWpHiyMyTUWpq3L8pIGInQr9/2IWNTeaYrWhX09IvkiJW8xiRojGIiIiIiIiWRETgRDsDwr6r4FFLU2vucb5LXtfRarrX4Nh5nvei7nuCrEz4p5mv4n/Aa8U8zX8T/gWtln8v5j+1beYfN+JWmDEZK4/wD6npY8TRm56ayJoaWnbRe5m2ycXEZcrWrNZmJWazFo4wAA5fQAAAAAAAAq3PjsoOmo9kRaRVufHZQdNR7Ii3ovn1+/8Kus+Tb7fyqkAHo3n1/5sfJVJ0S++kJSU3krnVZk7SQ4Y+ne9YkfdySNai6T3O2W+se+LZ6pJ2LHhcCRPVLbpI/dFbztbZEv09hg5NHmvkmYjsmZbmPVYq44iZ7ohic7mIpXYisUa3SCJkS23007uev50TqIUdpZXTudLMquc5Vc5zluquVbqqrwrc6m1ip/jpFejHyX57zbqF35DUnwXAruSyyRVUvU7Tt6kQprC8NfjE0VBSpeSV6MbzX/AKl5kTfXoNiqqibhtDJRwfIipXxt+y2JU/Qo+0LxEVp6ruhp8VvRrUhycIcmkzmUyawB2U1SzDoHtY5zXuRz0VU+Kl9iE01JVHnMXckMPmo8qQ/dz+7UvgytZqcmLJy1nwamk0+PJTjaPFT+pKo85i7kg1JVHnMXckLgBT32br+FrZYeiKYzk65MFfg6qj5IqRrUVqLZz4kRyWTnVnrKCNqDXzL/ACXXJirexifwJVWSnXg0VXfj6WqtujRXhLXs/Nxm1J8e3+1bX4uyLR4diNEyzUYsmGYi2KVbNqI3QXXZpqqOb622/wCxDTlrlYqOatlRboqbyovGimpkpF6TWfFnY78lotHg2nPgx75rVf283u3FcZN55EhY2nx+NznNS27Q6Kq7nexbb/Oi7/EZPF87VBUwTQQJMrpIpGNTckRLuaqb6quzfPP7TLW/Dlbm6xWrx4qaQBAejefX1mp8lU/25/fPJcRHNT5Kp/tz++eS48vqPm2+svS4fl1+kAAIUoAAAAAAAAVbnx2UHTUeyItIwGVWRkGV6RJiDpG7jpq3cnNb8rRve6L9FCxpskY8sWt3INRScmOax3tdgXVqXoOUqfSReAal6DlKn0kXgNjf4f2GTscqlQXVqXoOUqfSReAal6DlKn0kXgG/w/sGxyqVPooMOlxSRKWgjdJI7Y1iXXpXiTnXeLupM0uG0y6Ukb5PvZXW7G2JPh+FQ4S3ccPiZE3hSNiNvzrbavSRX9o0iP8ASEtPZ9p+KUVzfZv0yXb8Nr7Oq3tstt9sTF/oavC7jXqTjWUY182qPuJfyOPtPKpp0q2Pgkvova5i222cipvdpk3y2vfns1K44pTlq1bQ5Lp1L0HKVPpIvAc6l6DlKn0kXgNvf4f2GNscqC5qPKkP3c/u1L4Ilk/m1pcm524hRvmV7Uc1EkfGrbOSy3RGovrJaZWszVy35q9GnpcVsVOW3UABUWgxeUWTsOU8DqKvTe2scny2P4HtXj9plAfa2ms8YfJiLRwlrvlTkRU5KuX4S3Thv8SdiKsap9b6DuZeq5HzaZ7EkRWPRFRUsqKl0VOJUIri2a/DsVVXpEsLl2rTu3NO5vs9Rr4vaMcOGSPuy8ug7eOOVBgtufMhE5f4FXI1PrxNf60VDy1HN88X8OnjLW+wdfxKrs83T8qpBb0OZGBv8+qld9ljGe25maDNPhtF8aSN8ypy0iqndbZF7Dm2vwx3druuhyz39jvmp8lU/wBuf3zyXHhR0UeHMbTUTGxxtvosjajWpdb7E5z3MPJbnvNustnHXlrFegACN2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3" name="AutoShape 4" descr="data:image/jpeg;base64,/9j/4AAQSkZJRgABAQAAAQABAAD/2wCEAAkGBhEGEA8IBxIUEg8QEBAQDxIPEBIQEBUQFhMVFB8RExQjJzIeFxkvGRUeIjAiIyc1LSwzFx8yNTw2OTIrLCkBCQoKDgwOGg8PGjUlHyQtLDUsLzUsNSk0Kiw0NDApLCw0LCwsLC4sKS0wLzUpLCwpNCwpKSwsLCksLDQsNDUsLP/AABEIALsBDgMBIgACEQEDEQH/xAAcAAEAAgIDAQAAAAAAAAAAAAAABgcFCAECAwT/xABHEAABAwIBBQsGDAUFAQAAAAAAAQIDBBEFBgcSFzETIUFRU2FxgZGS0jVUk6GxsxQiMjRSYnJzlLLB0SMzQnTiFiRDgqIV/8QAGgEBAAMBAQEAAAAAAAAAAAAAAAMEBQIGAf/EAC4RAQACAQIDBQgCAwAAAAAAAAABAgMEFBESUSExQVJhBRUyM3GBofCx0RMiI//aAAwDAQACEQMRAD8AvEAAAAAAAAAAAAAAAAAAAAAAAAAAAAAAAAAAAAAAAAAAAAAAAAAAAAAAAAAAAAAAAAAAAAAAAAAAAAAAAAAAAAAAAAAAAAAAAAAAAAAAAAAAAAAAAAAAAAAAAAAAAAAAAAAAAAAAAAAAAAAAI/lXlpBkgkK17JHbtpo3ckYttHRve7k+kdVrN55a97m1orHGe5IAV/rqoeSqe5D4xrqoeSqe5D4yfa5vKh3OLzLABX+uqh5Kp7kPjGuqh5Gp7kPjG1zeU3OLzLABBqfPFh8y2k3aPnfEip/5VSTYRlNSY75MnZIu1WotpETjVi/GTsI74clO21Zd1y0t8MsmAeVVUJSMfO+6oxjnqibbNRV3uwiSvUFfa6qHkanuQ+M511UPJVPch8ZZ2ubyq+5xeZYAK/11UPJVPch8Y11UPJVPch8Y2ubym5xeZYAK/wBdVDyVT3IfGNdVDyVT3IfGNrm8pucXmWAD5cLxBuLQxV0CKjJo2yNR1kcjXJey23r9Z9RXmOE8JTxPHtAdZJUhRZJVRrUS6q5URETjVeAiWK508OwtVYyR07k4KdumnfWzV6lOqY7X7Kxxc3vWnxTwS8FXz58GIv8At6RypxvnRnqRqnjrxXzJPxK+AsbLP5fzCDeYfN/K1gVfDnwYv86kcn2Jmu9rUJDgedCix2SOjj3WOWRdFjZI95XcWk1VTtObaXNWOM1dV1OK3ZFkvABWWAAAAAAAAAAACrc+Oyg6aj2RFpGGyiyTpsqNzTFGuduWloaL3M+Va97bfkoT6fJGPJFp7kOfHOTHNYa4AvbVLhvJyenkGqXDeTk9PIa/vHF6/v3ZWwyeiiQXtqlw3k5PTyGNxfMzSzsVcKkkilRPi7o7dI1XidvaSdKL1KfY9oYpnxfJ0OWIU2dopXQOSWJVa5q3a5qq1yLxou1FPWuon4bLJSVbdGSNyse1eBye1Oc8C/2TCl2xK4s2ucN2MKmEYwt57LuMq726IiX0HfXtv34UReHbOca+bVH3Ev5HGtNJVPoZGVNOtpI3NexU4HNW6L2obFvxBMWw91dHsmpHSInFpRKtv06jD1mCMd4tXuls6TPOSk1t3w1uQ5OEOTcYoCRZA4LFj9dHQ4girG5kqqjXK1btYqpvpzlqapcN5OT08hVzaumG3LZaxaW+WvNVRIQvbVLhvJyenkGqXDeTk9PIQ+8cXr+/dLsMnozGRnk6h/tYfyIdsqMqIclYFq61bqu9FG35b38ScSca8HYi/fRUjMKhjpYPixQsRjdJb2Y1Lb69CGv2WmUrsqKuSruu5NVWU7eBIkXeW3Gu1enmQztPg3GSZ8F/Pm/wY4jxdcpssqrKl6urX2iv8SFiqkTer+pedfVsMGAb9axWOFYYdrTaeMgJfknm1qcp2pVPVIKddkj00nPTjjZwpzqqJxXJ7S5mqCFESodNI7hVZEYnUiJvdpXyazFjnhM9qxj0mS8cYhSZnchfKVD9+32KWlPmdw+VLR7sxeNsqL7UUxuH5pn4HW0uIUM6SRRTNe9sjdCRG8ypvO9RDbW4r1mOPhKWujy0tE+qywAYLbAAAAAAAAAAAMdi2UFNgWguKSti3TS0NO+/o2vbtTtMiVbnx2UHTUeyIn0+OMuSKT4oc+SceObQmOsHDfO4u137DWDhvncXa79jXgGr7tx9ZZnvC/SG0GH4hHikbauhej4n30XN2LZVRbdaH0EWzY+SqTol99ISkxsleW81jwlrY7c1Yt1hSOeKiSmxBs7P+aCN7vtNVzPY1CCli57PnVL/AG7veKV0ei0s8cNfowNVHDLYLtyEqfhGBK1dscdXH1Ir1T1OQpIuLNtf/wCLU3+lV26NzT9SLXR/zj6wl0U/7z9JU4hycIcl5SSbNziUWEYhFVV70jjRkqK52xFVionrLh1g4b53F2u/Y14BTz6Sua3NMreHVWxV5YhsPrBw3zuLtd+w1g4b53F2u/Y14CEPu3H1lN7wv0hsDlvjLY8Jqa6icjmywtbG5NitlVGaSdTjX4t7KVqrk1TqnBDQqvRpM/UqE70FYrS3DrLnW2m1q/QJDkFk8mUldFSzJeJqLLMnHG23xetyonWpHiyMyTUWpq3L8pIGInQr9/2IWNTeaYrWhX09IvkiJW8xiRojGIiIiIiIiWRETgRDsDwr6r4FFLU2vucb5LXtfRarrX4Nh5nvei7nuCrEz4p5mv4n/Aa8U8zX8T/gWtln8v5j+1beYfN+JWmDEZK4/wD6npY8TRm56ayJoaWnbRe5m2ycXEZcrWrNZmJWazFo4wAA5fQAAAAAAAAq3PjsoOmo9kRaRVufHZQdNR7Ii3ovn1+/8Kus+Tb7fyqkAHo3n1/5sfJVJ0S++kJSU3krnVZk7SQ4Y+ne9YkfdySNai6T3O2W+se+LZ6pJ2LHhcCRPVLbpI/dFbztbZEv09hg5NHmvkmYjsmZbmPVYq44iZ7ohic7mIpXYisUa3SCJkS23007uev50TqIUdpZXTudLMquc5Vc5zluquVbqqrwrc6m1ip/jpFejHyX57zbqF35DUnwXAruSyyRVUvU7Tt6kQprC8NfjE0VBSpeSV6MbzX/AKl5kTfXoNiqqibhtDJRwfIipXxt+y2JU/Qo+0LxEVp6ruhp8VvRrUhycIcmkzmUyawB2U1SzDoHtY5zXuRz0VU+Kl9iE01JVHnMXckMPmo8qQ/dz+7UvgytZqcmLJy1nwamk0+PJTjaPFT+pKo85i7kg1JVHnMXckLgBT32br+FrZYeiKYzk65MFfg6qj5IqRrUVqLZz4kRyWTnVnrKCNqDXzL/ACXXJirexifwJVWSnXg0VXfj6WqtujRXhLXs/Nxm1J8e3+1bX4uyLR4diNEyzUYsmGYi2KVbNqI3QXXZpqqOb622/wCxDTlrlYqOatlRboqbyovGimpkpF6TWfFnY78lotHg2nPgx75rVf283u3FcZN55EhY2nx+NznNS27Q6Kq7nexbb/Oi7/EZPF87VBUwTQQJMrpIpGNTckRLuaqb6quzfPP7TLW/Dlbm6xWrx4qaQBAejefX1mp8lU/25/fPJcRHNT5Kp/tz++eS48vqPm2+svS4fl1+kAAIUoAAAAAAAAVbnx2UHTUeyItIwGVWRkGV6RJiDpG7jpq3cnNb8rRve6L9FCxpskY8sWt3INRScmOax3tdgXVqXoOUqfSReAal6DlKn0kXgNjf4f2GTscqlQXVqXoOUqfSReAal6DlKn0kXgG/w/sGxyqVPooMOlxSRKWgjdJI7Y1iXXpXiTnXeLupM0uG0y6Ukb5PvZXW7G2JPh+FQ4S3ccPiZE3hSNiNvzrbavSRX9o0iP8ASEtPZ9p+KUVzfZv0yXb8Nr7Oq3tstt9sTF/oavC7jXqTjWUY182qPuJfyOPtPKpp0q2Pgkvova5i222cipvdpk3y2vfns1K44pTlq1bQ5Lp1L0HKVPpIvAc6l6DlKn0kXgNvf4f2GNscqC5qPKkP3c/u1L4Ilk/m1pcm524hRvmV7Uc1EkfGrbOSy3RGovrJaZWszVy35q9GnpcVsVOW3UABUWgxeUWTsOU8DqKvTe2scny2P4HtXj9plAfa2ms8YfJiLRwlrvlTkRU5KuX4S3Thv8SdiKsap9b6DuZeq5HzaZ7EkRWPRFRUsqKl0VOJUIri2a/DsVVXpEsLl2rTu3NO5vs9Rr4vaMcOGSPuy8ug7eOOVBgtufMhE5f4FXI1PrxNf60VDy1HN88X8OnjLW+wdfxKrs83T8qpBb0OZGBv8+qld9ljGe25maDNPhtF8aSN8ypy0iqndbZF7Dm2vwx3druuhyz39jvmp8lU/wBuf3zyXHhR0UeHMbTUTGxxtvosjajWpdb7E5z3MPJbnvNustnHXlrFegACN2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AutoShape 6" descr="data:image/jpeg;base64,/9j/4AAQSkZJRgABAQAAAQABAAD/2wCEAAkGBhEGEA8IBxIUEg8QEBAQDxIPEBIQEBUQFhMVFB8RExQjJzIeFxkvGRUeIjAiIyc1LSwzFx8yNTw2OTIrLCkBCQoKDgwOGg8PGjUlHyQtLDUsLzUsNSk0Kiw0NDApLCw0LCwsLC4sKS0wLzUpLCwpNCwpKSwsLCksLDQsNDUsLP/AABEIALsBDgMBIgACEQEDEQH/xAAcAAEAAgIDAQAAAAAAAAAAAAAABgcFCAECAwT/xABHEAABAwIBBQsGDAUFAQAAAAAAAQIDBBEFBgcSFzETIUFRU2FxgZGS0jVUk6GxsxQiMjRSYnJzlLLB0SMzQnTiFiRDgqIV/8QAGgEBAAMBAQEAAAAAAAAAAAAAAAMEBQIGAf/EAC4RAQACAQIDBQgCAwAAAAAAAAABAgMEFBESUSExQVJhBRUyM3GBofCx0RMiI//aAAwDAQACEQMRAD8AvEAAAAAAAAAAAAAAAAAAAAAAAAAAAAAAAAAAAAAAAAAAAAAAAAAAAAAAAAAAAAAAAAAAAAAAAAAAAAAAAAAAAAAAAAAAAAAAAAAAAAAAAAAAAAAAAAAAAAAAAAAAAAAAAAAAAAAAAAAAAAAAI/lXlpBkgkK17JHbtpo3ckYttHRve7k+kdVrN55a97m1orHGe5IAV/rqoeSqe5D4xrqoeSqe5D4yfa5vKh3OLzLABX+uqh5Kp7kPjGuqh5Gp7kPjG1zeU3OLzLABBqfPFh8y2k3aPnfEip/5VSTYRlNSY75MnZIu1WotpETjVi/GTsI74clO21Zd1y0t8MsmAeVVUJSMfO+6oxjnqibbNRV3uwiSvUFfa6qHkanuQ+M511UPJVPch8ZZ2ubyq+5xeZYAK/11UPJVPch8Y11UPJVPch8Y2ubym5xeZYAK/wBdVDyVT3IfGNdVDyVT3IfGNrm8pucXmWAD5cLxBuLQxV0CKjJo2yNR1kcjXJey23r9Z9RXmOE8JTxPHtAdZJUhRZJVRrUS6q5URETjVeAiWK508OwtVYyR07k4KdumnfWzV6lOqY7X7Kxxc3vWnxTwS8FXz58GIv8At6RypxvnRnqRqnjrxXzJPxK+AsbLP5fzCDeYfN/K1gVfDnwYv86kcn2Jmu9rUJDgedCix2SOjj3WOWRdFjZI95XcWk1VTtObaXNWOM1dV1OK3ZFkvABWWAAAAAAAAAAACrc+Oyg6aj2RFpGGyiyTpsqNzTFGuduWloaL3M+Va97bfkoT6fJGPJFp7kOfHOTHNYa4AvbVLhvJyenkGqXDeTk9PIa/vHF6/v3ZWwyeiiQXtqlw3k5PTyGNxfMzSzsVcKkkilRPi7o7dI1XidvaSdKL1KfY9oYpnxfJ0OWIU2dopXQOSWJVa5q3a5qq1yLxou1FPWuon4bLJSVbdGSNyse1eBye1Oc8C/2TCl2xK4s2ucN2MKmEYwt57LuMq726IiX0HfXtv34UReHbOca+bVH3Ev5HGtNJVPoZGVNOtpI3NexU4HNW6L2obFvxBMWw91dHsmpHSInFpRKtv06jD1mCMd4tXuls6TPOSk1t3w1uQ5OEOTcYoCRZA4LFj9dHQ4girG5kqqjXK1btYqpvpzlqapcN5OT08hVzaumG3LZaxaW+WvNVRIQvbVLhvJyenkGqXDeTk9PIQ+8cXr+/dLsMnozGRnk6h/tYfyIdsqMqIclYFq61bqu9FG35b38ScSca8HYi/fRUjMKhjpYPixQsRjdJb2Y1Lb69CGv2WmUrsqKuSruu5NVWU7eBIkXeW3Gu1enmQztPg3GSZ8F/Pm/wY4jxdcpssqrKl6urX2iv8SFiqkTer+pedfVsMGAb9axWOFYYdrTaeMgJfknm1qcp2pVPVIKddkj00nPTjjZwpzqqJxXJ7S5mqCFESodNI7hVZEYnUiJvdpXyazFjnhM9qxj0mS8cYhSZnchfKVD9+32KWlPmdw+VLR7sxeNsqL7UUxuH5pn4HW0uIUM6SRRTNe9sjdCRG8ypvO9RDbW4r1mOPhKWujy0tE+qywAYLbAAAAAAAAAAAMdi2UFNgWguKSti3TS0NO+/o2vbtTtMiVbnx2UHTUeyIn0+OMuSKT4oc+SceObQmOsHDfO4u137DWDhvncXa79jXgGr7tx9ZZnvC/SG0GH4hHikbauhej4n30XN2LZVRbdaH0EWzY+SqTol99ISkxsleW81jwlrY7c1Yt1hSOeKiSmxBs7P+aCN7vtNVzPY1CCli57PnVL/AG7veKV0ei0s8cNfowNVHDLYLtyEqfhGBK1dscdXH1Ir1T1OQpIuLNtf/wCLU3+lV26NzT9SLXR/zj6wl0U/7z9JU4hycIcl5SSbNziUWEYhFVV70jjRkqK52xFVionrLh1g4b53F2u/Y14BTz6Sua3NMreHVWxV5YhsPrBw3zuLtd+w1g4b53F2u/Y14CEPu3H1lN7wv0hsDlvjLY8Jqa6icjmywtbG5NitlVGaSdTjX4t7KVqrk1TqnBDQqvRpM/UqE70FYrS3DrLnW2m1q/QJDkFk8mUldFSzJeJqLLMnHG23xetyonWpHiyMyTUWpq3L8pIGInQr9/2IWNTeaYrWhX09IvkiJW8xiRojGIiIiIiIiWRETgRDsDwr6r4FFLU2vucb5LXtfRarrX4Nh5nvei7nuCrEz4p5mv4n/Aa8U8zX8T/gWtln8v5j+1beYfN+JWmDEZK4/wD6npY8TRm56ayJoaWnbRe5m2ycXEZcrWrNZmJWazFo4wAA5fQAAAAAAAAq3PjsoOmo9kRaRVufHZQdNR7Ii3ovn1+/8Kus+Tb7fyqkAHo3n1/5sfJVJ0S++kJSU3krnVZk7SQ4Y+ne9YkfdySNai6T3O2W+se+LZ6pJ2LHhcCRPVLbpI/dFbztbZEv09hg5NHmvkmYjsmZbmPVYq44iZ7ohic7mIpXYisUa3SCJkS23007uev50TqIUdpZXTudLMquc5Vc5zluquVbqqrwrc6m1ip/jpFejHyX57zbqF35DUnwXAruSyyRVUvU7Tt6kQprC8NfjE0VBSpeSV6MbzX/AKl5kTfXoNiqqibhtDJRwfIipXxt+y2JU/Qo+0LxEVp6ruhp8VvRrUhycIcmkzmUyawB2U1SzDoHtY5zXuRz0VU+Kl9iE01JVHnMXckMPmo8qQ/dz+7UvgytZqcmLJy1nwamk0+PJTjaPFT+pKo85i7kg1JVHnMXckLgBT32br+FrZYeiKYzk65MFfg6qj5IqRrUVqLZz4kRyWTnVnrKCNqDXzL/ACXXJirexifwJVWSnXg0VXfj6WqtujRXhLXs/Nxm1J8e3+1bX4uyLR4diNEyzUYsmGYi2KVbNqI3QXXZpqqOb622/wCxDTlrlYqOatlRboqbyovGimpkpF6TWfFnY78lotHg2nPgx75rVf283u3FcZN55EhY2nx+NznNS27Q6Kq7nexbb/Oi7/EZPF87VBUwTQQJMrpIpGNTckRLuaqb6quzfPP7TLW/Dlbm6xWrx4qaQBAejefX1mp8lU/25/fPJcRHNT5Kp/tz++eS48vqPm2+svS4fl1+kAAIUoAAAAAAAAVbnx2UHTUeyItIwGVWRkGV6RJiDpG7jpq3cnNb8rRve6L9FCxpskY8sWt3INRScmOax3tdgXVqXoOUqfSReAal6DlKn0kXgNjf4f2GTscqlQXVqXoOUqfSReAal6DlKn0kXgG/w/sGxyqVPooMOlxSRKWgjdJI7Y1iXXpXiTnXeLupM0uG0y6Ukb5PvZXW7G2JPh+FQ4S3ccPiZE3hSNiNvzrbavSRX9o0iP8ASEtPZ9p+KUVzfZv0yXb8Nr7Oq3tstt9sTF/oavC7jXqTjWUY182qPuJfyOPtPKpp0q2Pgkvova5i222cipvdpk3y2vfns1K44pTlq1bQ5Lp1L0HKVPpIvAc6l6DlKn0kXgNvf4f2GNscqC5qPKkP3c/u1L4Ilk/m1pcm524hRvmV7Uc1EkfGrbOSy3RGovrJaZWszVy35q9GnpcVsVOW3UABUWgxeUWTsOU8DqKvTe2scny2P4HtXj9plAfa2ms8YfJiLRwlrvlTkRU5KuX4S3Thv8SdiKsap9b6DuZeq5HzaZ7EkRWPRFRUsqKl0VOJUIri2a/DsVVXpEsLl2rTu3NO5vs9Rr4vaMcOGSPuy8ug7eOOVBgtufMhE5f4FXI1PrxNf60VDy1HN88X8OnjLW+wdfxKrs83T8qpBb0OZGBv8+qld9ljGe25maDNPhtF8aSN8ypy0iqndbZF7Dm2vwx3druuhyz39jvmp8lU/wBuf3zyXHhR0UeHMbTUTGxxtvosjajWpdb7E5z3MPJbnvNustnHXlrFegACN2AAAAAAAAAAAAAAAAAAAAAAAAAAAAAAAAAAAAAAAAAAAAAAAAAAAAAAAAAAAAAAAAAAAAAAAAAAAAAAAAAAAAAAAAAAAAAAAAAAAAAAAAAAAAAAAAAAAAAAAAAAAAAAAAAAAAAAAAAAAAAAAAAAAAAAAAAAAAAAAAAAAAAAAAAAAAAAAAAAAAAAAA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06" y="3212976"/>
            <a:ext cx="999264" cy="15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utoShape 13" descr="data:image/jpeg;base64,/9j/4AAQSkZJRgABAQAAAQABAAD/2wCEAAkGBhQGEBQSEBQVERARFR4VFRUXFBQQEBQQFhUXGBUWGBcXGyYgFxkjGRcVHzEgIycpLCwsFSExNTAqNSYsLCkBCQoKDgwOGg8PGiolHyQ1LCkvLC0qNDAsNSwpNCwpLS8sKiw1LCopKTUpLCwsLCkpLCkpKSwsNCkpKSw1LC4sLP/AABEIAIUBfAMBIgACEQEDEQH/xAAcAAEAAgMBAQEAAAAAAAAAAAAABgcDBQgEAQL/xABLEAABAwECBgsKDAYDAQAAAAAAAQIDBAURBgcSFyHSEzEyNEFRVHFyk7NSU2FzdIGRkqGxFBUWIiMzQmKCoqOyNUPBwsPTJERj8P/EABoBAAIDAQEAAAAAAAAAAAAAAAAGAwQFAQL/xAAvEQACAgAEBAQHAQADAQAAAAAAAQIDBBExUhITFJEFITOBFTJBUWFxoSJCsfA0/9oADAMBAAIRAxEAPwDHNjPtBjnIkyXI5U+qi2kXon4zo2h35Oqi1SMVO7d0l96mMalh6tq7Cw77c/mfcledG0O/J1UWqM6Nod+TqotUigDp6tq7HOot3PuSvOjaHfk6qLVGdG0O/J1UWqRQB09W1dg6i3c+5K86Nod+TqotUZ0bQ78nVRapFAHT1bV2DqLdz7krzo2h35Oqi1T9sxqV7P5jF54mf0RCIgOnq2rsHUW7n3J5T446yPdsgenQe1fSj7vYbugx1Mdck9O5vGsb0f8AlcjfeVQCOWCpl/xJY4y6P/I6GsXDakt5UbDM3ZF/lvvjkv4kR26815vTlwmWCmM2ewVRkyrUU+1c5b5WJ9x67fRXRxXFC7w1rzrfsy9T4in5WL3LxB4rIteK3ImzQOR8bvMqLwtcnAqcR7TJaaeTNRNNZoEQxmYQTYO00clO5GPdMjFVWtf83Iet1zkXhRCXlf4595Q+UJ2UhPhYqVsUyHEtxqk0QfOjaHfk6qLVGdG0O/J1UWqRQDF09W1dhe6i3c+5K86Nod+TqotUZ0bQ78nVRapFAHT1bV2DqLdz7krzo2h35Oqi1RnRtDvydVFqkUAdPVtXYOot3PuSvOjaHfk6qLVGdG0O/J1UWqRQB09W1dg6i3c+5K86Nod+TqotUZ0bQ78nVRapFAHT1bV2DqLdz7krzo2h35Oqi1RnRtDvydVFqkUAdPVtXYOot3PuW9iywvqcI55WVMiPayNHNRGMZc7Ku+yicBYpUOJbfM/ik/ehbxg42Kjc1FZaG7g5OVScnmAAUy2AeK17ZisKJZZ3oxice25eBrU23L4EKkwoxrT2teylvpodrKRfp3J4XJuOZunwlmjDTuf+dPuV7sRClf61+xaFt4W0uD318rWv7hPnyr+FulOdbkILauOnbSlg5nSu/sZrFXucr1VVW9V0qq6VVeNT4a9fh9Ufm8zJs8Qsl8vkSiuxl19df9NsaLwRtaz23K72mlqbcqKz6yeZ/SlkcntU8ILsaoR+VLsU5Wzlq2fXOV22t/PpPgBIRn6a9WbSqnMtx6IbVmp9xNK3oyPb7lPKDjSep1NrQ3dNhrW0m5qpvxPWRPQ+83VDjcraXd7FMn3mZK+mNWp7CFAilRVLWK7Esb7I6SZe2A+HnywWRqxbE6JqKqo/La7KVU0fNRU2vCS0qXEp9dU+LZ+5xbQvYuuNdrjHQ38LOVlSlLU5gqd27pL71MZK58WloPc5Up9CuVU+lg2lXpn4zZWhyf8AVg1xgV9W5d0YDotz+V9iLglGbK0OT/qwa4zZWhyf9WDXO8+rcu6DkW7X2IuCUZsrQ5P+rBrjNlaHJ/1YNcOfVuXdByLdr7EXBKM2Vocn/Vg1z47FraDP+uvmkhX3PDn1bl3Qci3a+xGAe60bCnsj6+GSJNq9zFRqr4HbS+ZTwkqaazRE015MAA6cAAADf4HYWPwUnR6XuhfcksfdN40+8mm70cJf9JVNrmNkjVHMe1HNcm0rVS9FOYS1sTuESytfRvXSz6SLoKvz2+Zyo78S8RleIYdSjzFqtTUwF7UuW9HoWaV/jn3lD5QnZSFgFf4595Q+UJ2Uhm4T1omjivRkU4ABnFoAAAABubGwQqsIGLJTRbIxrshVy42XOREW65zkXacnpPMpRis5PI9Ri5PKKzNMCUZsrQ5P+rBrjNlaHJ/1YNcj59W5d0Sci3a+xFwSjNlaHJ/1YNcZsrQ5P+rBrhz6ty7oORbtfYi4JRmytDk/6sGuM2Vocn/Vg1w59W5d0HIt2vsb3EtvmfxSfvQt4rjFhglVYPTzPqYtja+NGtXLjfe7Kvu+Y5eAscwMbJSubi89DdwcXGpKSyBqMJ8JosFoFll0quhjEW50j+JOJONeBPMi7CurWWdG+WRcmONqucq8DUTTz8xz5hXhK/CmodK+9GJojZwMj4E5121XhXwXHcJhudLz0RzFYjkx8tWYsIMIpsJZVlndf3LU3DG8TU/rtrwmrAGKMVFZIXpScnmwAD0cAAAAAbOiwYqrQRFip5nou0uxuRvrKl3tPLko6s6ouWiNYCTMxbWhJ/1lTnkhb73n4lxd2hDt0z15nRu/a5SPn1bl3JORZtfYjgPfWWBUWcl8sEsacbo3tb6VS48BKmnoRuLWpZOJT66p8Wz9zi2ipcSn11T4tn7nFtC5j/Xft/0MOB9FAAFIuAAAAAAAAAAH4lhbO1WvRHNclyoqIrVTiVF2yocZOADbFT4VSpdAq3SR7aRuVbkc37irou4FVLtC6LhPPX0TbRifFIl7JGqxyfdclyljD3ypnmtPqQX0Rujk9focyAz1tItBK+J+6jerHdJrlavtQwDQnmLDWXkAAdAG1wWtb4krIJr7msemV4t3zX/lVTVA8yipJp/U7GTi00dRlf4595Q+UJ2UhK8Fq74yoqeRVvV8Tcrpo1Ed+ZFIpjn3lD5QnZSC3hlw4iKf3GPEvOhv8FOAAZhbAAAAXLiZ3jL5QvZRFNFy4md4y+UL2URQ8Q9F+xewHrE+AAujAAAAAAAAAC6AArDHHhFkoyjYu6uklu4r/o2r50V3maVWbPCa1fjusmm20e9cnxafNZ+VGmsGnDVcqtR/9mLGIt5ljkAAWCAAAABNsEMWMtvo2WdVgp10po+lkbxtRdyn3l8yLtnrxYYEJa7vhVQ2+CNbo2KnzZJE21Xja3i4V5lRbiMrGY1wfBXr9WamEwamuOzT7GmsXA+lsBE2GFqPT+Y5MuVV6TtKcyXIbkAxZScnnJ5mxGKiskgADyegaW18DqS279mgYrl+21Njkv6TblXz3m6B6jKUXnF5HmUVJZNEWwTwFbglNM+KRXxytREa5Ey2q1VXdJocmniQlIB2c5WPilqchCMFlHQ1q4SUqf8AZg66PWHylpeUwddFrHOVTu3dJfepjNj4ZHczJfiUtp0j8paXlMHXRaw+UtLymDrotY5uAfDI7mc+JS2nSPylpeUwddFrGSnt2nq3IyOeF73bTWysc5dF+hEW9dBzUSXFz/FKbpO7J54s8OjGDlxaeZJX4hKUlHh1L+ABjmsAAAFAYxaZKW06hE2nOR/rxtcvtVSNkxxsMybTf4Y2L7Lv6EOGrDvOqL/CFfELK2S/LAAJyEAAAL2xWVGz2ZEncOe39Ryp7HIazHPvKHyhOykM2Jx2VZ7vBO5PyRr/AFMOOfeUPlCdlIL8VljPc3pPPCexTgAGAwQAAAFtYpLXhs+jkbLNFE5Z1VEfIxjlTY40vucu1ei+gqUEF9KuhwNk1FzpnxJHSPylpeUwddFrD5S0vKYOui1jm4FD4ZHcy98SltOkflLS8pg66LWHylpeUwddFrHNwD4ZHcw+JS2nSPylpeUwddFrD5S0vKYOui1jm4B8MjuYfEpbTpijtaG0FVIZY5VRL1RkjHqicao1VuPLhVWfF9DUyItythfcv3laqN9qoVtiW3zP4pP3oTbGW/Isuo8KMTzLKxFKE6FXeq/yv6X4XOyh2fhlCbQAGUXAAAAGeipHV8rImbuR6Mb0nKiJ7VMBKsWNJ8LtOG9L0jR0nnaxUT8yoR2T4IOX2JKo8c1H7l32XZzLIhjhjS5kTUanhu4V8Kreq+FT1ACm3m82NKWSyQABw6AAAAAAAAAAcwVO7d0l96mMyVO7d0l96mMcFoKT1AAOnASXFz/FKbpO7J5GiS4uf4pTdJ3ZPIb/AEpfpktHqR/aL+AAqDSAAAFH42v4k7xTPcpDCV40JdltSb7qMb+m1f6kUGrDLKqP6QsYh52y/bAAJyAAAALmxNJdQyeUO7OI/GOfeUPlCdlIenFDDsdnX93M9fQjW/2nmxz7yh8oTspDAX/2e5uvywnsU4ADfMIAAAAAAAAAAAAAAAACxcS2+Z/FJ+9Ca4zUyrLqPwdtGQrEtvmfxSfvQsLDel+F2dVN4dhc7zsTL/tMHEvLFp/lG5h1nhWvwzngAG8YYAAACb4oP4iviH/ujIQSzFdU/B7TiTvjXs9LFcntahXxKzpl+mT4Z5Wx/Ze4AFYZwAAAimMPCiXBWCOSBGK58mQuW1XJdkOXRc5NN6EBzx1vc0/Vv/2Emx070g8f/jeU+bmCornUnKKbMXGX2QtyiydZ463uafq3/wCwZ463uafq3/7CCgudLTtRT6q7cydZ463uafq3/wCwZ463uafq3/7CCgOlp2oOqu3MyVO7d0l96mMyVO7d0l96mMsLQgeoAB04CS4uf4pTdJ3ZPI0SXFz/ABSm6TuyeQ3+lL9Mlo9SP7RfwAFQaQfF0H0huMvCxthUzoWO/wCRUNVrUTbZGuhz14tF6J4eZSSut2SUV9TxZYq4uTKgwjtD42q55k0tklcrehfcz8qIa0AbIrhSSFWT4m2wADpwAGajpXV0jI2aXyORjek5URPapxvIEsy+sXlJ8DsymRdtzFf1jnPT2OQ0WOfeUPlCdlITqkpko42Rt3MbUanRaiInsQguOfeUPlCdlILmHlxYlS+7GO+PDh3H7IpwADILgAAACYYH4vHYXQOlSZIsiRY7ljV99zWuvvyk7r2EPLlxM7xl8oXsoipjLJV1cUdS3hK42WcMtDT5kn8qb1K64zJP5U3qV1y1gY3XX7v4jX6Kjb/WVTmSfypvUrrjMk/lTepXXLWAddfu/iDoqNv9ZVOZJ/Km9SuuMyT+VN6ldctYB11+7+IOio2/1kNwIwAdghLJIsyS7IxG3JGrLrnX335SkunhSoY5jtLXIrV5lS5fYZAVrLJWS4pPzLEK4wjwx0OY62kWgkfE7dRvVi87VVq+4wE2xsWJ8W12yon0dS3L8GyNua9P2u/GQkaKrOZBSX1Fm2HLm4gAEpGD12RaC2VURTJpWKRr7uNGqiqnnS9POeQHGs1kzqeTzR0/TztqWNexcpj0RzVTaVqpei+gyFb4p8L0qY0opnXSR37Cqru49tWc7dNydz0SyBVuqdU3FjRTarYKSAAISUrzHTvSDx/+N5T5cGOnekHj/wDG8p8YvD/RXuL+P9Z+wABfKIAAAZKndu6S+9TGZKndu6S+9TGcWh16gAHTgNrgta7bBrIqh7Vc2JVVUbdlLexzdF+jhNUDzKKknF/U7GTi019C389NP3ib0x6x8djpg4IJr+eNP7ioQU+go+39LvX3ff8AhYtrY5ZqlFbTRNhv+25dlenhRLkai895AKurfXPdJK5XyOW9znLe5V5zCCxXTXV8iyK1l07fnYABMRAAAAJzilsH4yrNncn0dMl/gWVyKjE8yZTvMhDKOjfaEjY4mq+R6o1rU21cv/22dCYJ4OtwYpWQtuV26kcn2pV3S820ieBEKGOv5dfCtWXsDTxz4nojclf4595Q+UJ2UhYBX+OfeUPlCdlIY+E9aJr4r0ZFOAAZxaAAAAXLiZ3jL5QvZRFNFy4md4y+UL2URQ8Q9F+xewHrE+AAujAAAAAAAAAAAR3DvBr5TUbmNT6aP58XTRNzfxOS9OdUXgOf3NViqipcqaFRdCoqbaKdRFVY0sB1Yrq2nbe1dM7ETaXvqJxL9r08K3avh+I4Xy5aPQy8fh+JcyOq1KxABuGKAAAH6jkWFUc1Va5q3oqKqKippRUVNpSysGscCwNSOuYr7tGysRMv8bNCLzp6CswQ20QtWU0TVXTqecWdB0mH9BWpe2pjb4HqsS/nRD0vwvombdXT9dGvuU5zPt5RfhkPpJl1eJT+qRZGNPCumtyGKKnkSV7Jcp1yOyUbkOTdKly6VTaK2AL1NSqhwIo3Wu2XEwACYiAAADJU7t3SX3qYzJU7t3SX3qYzi0OvUAA6cAAAAAAAAAAABmpaR9c7JiY6R6/ZY1Xu9CaTmeQJZmEzUlG+ve2OJqvketzWtS9yqTOwcU1VaSo6oupo/Dc+VU8DEW5PxKnMWjg7glT4MNugZ89UudI750rudeBPAlyeAo346uvyj5svU4GdnnLyRpsAcAW4MN2Wa59W9LlXbbE1fst4143eZNG3MgDBsslZLikbtdca48MQV/jn3lD5QnZSFgFf4595Q+UJ2UhNhPWiQ4r0ZFOAAZxaAAAAXLiZ3jL5QvZRFNFy4md4y+UL2URQ8Q9F+xewHrE+AAujAAAAAAAAAAAD45uUly6UU+gAKnw6xXrArp6BuUxdL4E0ubxrGnCn3dtOC/aStVS46iIthRi8psJb33bDOv8AMYifOX77dp/PoXwmthvEOH/Nncy8RgFL/VfYoUEot7FzWWEqrsezRJ9uJFfo8Ld030XeEjF1xsQsjNZxeZkTrlB5SWR8AB7PAAAAAAAAAAAB+mMWRbkRVVdpE0qvmNzT4E1tU3KbSy3LxtyF9DrlPMpxj8zyPUYSloizn4oaN6qqunvVb92zh/AfnM9Rd1P67NQAWequ3MY+mq2oZnqLup/XZqDM9Rd1P67NQAOqu3MOmq2oZnqLup/XZqDM9Rd1P67NQAOqu3MOmq2oZnqLup/XZqDM9Rd1P67NQAOqu3MOmq2oZnqLup/XZqGeLFJQs20ldzyqn7UQAHirtzOrDVbUbOkxe0FGt7aZjl++rpfY9VQ3tNSMo25MbGxt4mtRjfQgBDKyUvmbZLGEY/KkjKADwewAAAGowmwZiwpibFOr0ax+WmQqNXKyXN4UXRc5QD1GTi81qeZRUlkyNZnqLup/XZqDM9Rd1P67NQAn6q7cyDpqtqGZ6i7qf12agzPUXdT+uzUADqrtzDpqtqGZ6i7qf12ahJcGsGosFonRQK9Wuflrlqjlyla1vAiaLmoAeZ32TWUnme4U1wecUbcAEBMAAAAAAAAAAAAAAAAANVauC1Lbf18Eb3L9q7Jk9dtzvaAeoycXmmccVJZNEWrsTlLUXrFJLCvFe2RieZyX/mIhhBi2+I0VfhGXd/5ZP96gF/D4q1zUXLyKGIw1Si5KJDZ4dgW6+/2GMA31oYT1PbR2d8LVEyrr7uC/b85LbGxYfG13/IyL/wDxyuDxiAFDFXTrX+WXsLTCb/0iR0uJaBn1tRK/otZH70cbqixX0FJtxLKqcMj3u9iKjfYfAY8sVdLWTNeOGqjpFEiobJhsxLoYo4k+4xrPTcmk9YBXbb82TpJa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8" name="AutoShape 15" descr="data:image/jpeg;base64,/9j/4AAQSkZJRgABAQAAAQABAAD/2wCEAAkGBhQGEBQSEBQVERARFR4VFRUXFBQQEBQQFhUXGBUWGBcXGyYgFxkjGRcVHzEgIycpLCwsFSExNTAqNSYsLCkBCQoKDgwOGg8PGiolHyQ1LCkvLC0qNDAsNSwpNCwpLS8sKiw1LCopKTUpLCwsLCkpLCkpKSwsNCkpKSw1LC4sLP/AABEIAIUBfAMBIgACEQEDEQH/xAAcAAEAAgMBAQEAAAAAAAAAAAAABgcDBQgEAQL/xABLEAABAwECBgsKDAYDAQAAAAAAAQIDBAURBgcSFyHSEzEyNEFRVHFyk7NSU2FzdIGRkqGxFBUWIiMzQmKCoqOyNUPBwsPTJERj8P/EABoBAAIDAQEAAAAAAAAAAAAAAAAGAwQFAQL/xAAvEQACAgAEBAQHAQADAQAAAAAAAQIDBBExUhITFJEFITOBFTJBUWFxoSJCsfA0/9oADAMBAAIRAxEAPwDHNjPtBjnIkyXI5U+qi2kXon4zo2h35Oqi1SMVO7d0l96mMalh6tq7Cw77c/mfcledG0O/J1UWqM6Nod+TqotUigDp6tq7HOot3PuSvOjaHfk6qLVGdG0O/J1UWqRQB09W1dg6i3c+5K86Nod+TqotUZ0bQ78nVRapFAHT1bV2DqLdz7krzo2h35Oqi1T9sxqV7P5jF54mf0RCIgOnq2rsHUW7n3J5T446yPdsgenQe1fSj7vYbugx1Mdck9O5vGsb0f8AlcjfeVQCOWCpl/xJY4y6P/I6GsXDakt5UbDM3ZF/lvvjkv4kR26815vTlwmWCmM2ewVRkyrUU+1c5b5WJ9x67fRXRxXFC7w1rzrfsy9T4in5WL3LxB4rIteK3ImzQOR8bvMqLwtcnAqcR7TJaaeTNRNNZoEQxmYQTYO00clO5GPdMjFVWtf83Iet1zkXhRCXlf4595Q+UJ2UhPhYqVsUyHEtxqk0QfOjaHfk6qLVGdG0O/J1UWqRQDF09W1dhe6i3c+5K86Nod+TqotUZ0bQ78nVRapFAHT1bV2DqLdz7krzo2h35Oqi1RnRtDvydVFqkUAdPVtXYOot3PuSvOjaHfk6qLVGdG0O/J1UWqRQB09W1dg6i3c+5K86Nod+TqotUZ0bQ78nVRapFAHT1bV2DqLdz7krzo2h35Oqi1RnRtDvydVFqkUAdPVtXYOot3PuW9iywvqcI55WVMiPayNHNRGMZc7Ku+yicBYpUOJbfM/ik/ehbxg42Kjc1FZaG7g5OVScnmAAUy2AeK17ZisKJZZ3oxice25eBrU23L4EKkwoxrT2teylvpodrKRfp3J4XJuOZunwlmjDTuf+dPuV7sRClf61+xaFt4W0uD318rWv7hPnyr+FulOdbkILauOnbSlg5nSu/sZrFXucr1VVW9V0qq6VVeNT4a9fh9Ufm8zJs8Qsl8vkSiuxl19df9NsaLwRtaz23K72mlqbcqKz6yeZ/SlkcntU8ILsaoR+VLsU5Wzlq2fXOV22t/PpPgBIRn6a9WbSqnMtx6IbVmp9xNK3oyPb7lPKDjSep1NrQ3dNhrW0m5qpvxPWRPQ+83VDjcraXd7FMn3mZK+mNWp7CFAilRVLWK7Esb7I6SZe2A+HnywWRqxbE6JqKqo/La7KVU0fNRU2vCS0qXEp9dU+LZ+5xbQvYuuNdrjHQ38LOVlSlLU5gqd27pL71MZK58WloPc5Up9CuVU+lg2lXpn4zZWhyf8AVg1xgV9W5d0YDotz+V9iLglGbK0OT/qwa4zZWhyf9WDXO8+rcu6DkW7X2IuCUZsrQ5P+rBrjNlaHJ/1YNcOfVuXdByLdr7EXBKM2Vocn/Vg1z47FraDP+uvmkhX3PDn1bl3Qci3a+xGAe60bCnsj6+GSJNq9zFRqr4HbS+ZTwkqaazRE015MAA6cAAADf4HYWPwUnR6XuhfcksfdN40+8mm70cJf9JVNrmNkjVHMe1HNcm0rVS9FOYS1sTuESytfRvXSz6SLoKvz2+Zyo78S8RleIYdSjzFqtTUwF7UuW9HoWaV/jn3lD5QnZSFgFf4595Q+UJ2Uhm4T1omjivRkU4ABnFoAAAABubGwQqsIGLJTRbIxrshVy42XOREW65zkXacnpPMpRis5PI9Ri5PKKzNMCUZsrQ5P+rBrjNlaHJ/1YNcj59W5d0Sci3a+xFwSjNlaHJ/1YNcZsrQ5P+rBrhz6ty7oORbtfYi4JRmytDk/6sGuM2Vocn/Vg1w59W5d0HIt2vsb3EtvmfxSfvQt4rjFhglVYPTzPqYtja+NGtXLjfe7Kvu+Y5eAscwMbJSubi89DdwcXGpKSyBqMJ8JosFoFll0quhjEW50j+JOJONeBPMi7CurWWdG+WRcmONqucq8DUTTz8xz5hXhK/CmodK+9GJojZwMj4E5121XhXwXHcJhudLz0RzFYjkx8tWYsIMIpsJZVlndf3LU3DG8TU/rtrwmrAGKMVFZIXpScnmwAD0cAAAAAbOiwYqrQRFip5nou0uxuRvrKl3tPLko6s6ouWiNYCTMxbWhJ/1lTnkhb73n4lxd2hDt0z15nRu/a5SPn1bl3JORZtfYjgPfWWBUWcl8sEsacbo3tb6VS48BKmnoRuLWpZOJT66p8Wz9zi2ipcSn11T4tn7nFtC5j/Xft/0MOB9FAAFIuAAAAAAAAAAH4lhbO1WvRHNclyoqIrVTiVF2yocZOADbFT4VSpdAq3SR7aRuVbkc37irou4FVLtC6LhPPX0TbRifFIl7JGqxyfdclyljD3ypnmtPqQX0Rujk9focyAz1tItBK+J+6jerHdJrlavtQwDQnmLDWXkAAdAG1wWtb4krIJr7msemV4t3zX/lVTVA8yipJp/U7GTi00dRlf4595Q+UJ2UhK8Fq74yoqeRVvV8Tcrpo1Ed+ZFIpjn3lD5QnZSC3hlw4iKf3GPEvOhv8FOAAZhbAAAAXLiZ3jL5QvZRFNFy4md4y+UL2URQ8Q9F+xewHrE+AAujAAAAAAAAAC6AArDHHhFkoyjYu6uklu4r/o2r50V3maVWbPCa1fjusmm20e9cnxafNZ+VGmsGnDVcqtR/9mLGIt5ljkAAWCAAAABNsEMWMtvo2WdVgp10po+lkbxtRdyn3l8yLtnrxYYEJa7vhVQ2+CNbo2KnzZJE21Xja3i4V5lRbiMrGY1wfBXr9WamEwamuOzT7GmsXA+lsBE2GFqPT+Y5MuVV6TtKcyXIbkAxZScnnJ5mxGKiskgADyegaW18DqS279mgYrl+21Njkv6TblXz3m6B6jKUXnF5HmUVJZNEWwTwFbglNM+KRXxytREa5Ey2q1VXdJocmniQlIB2c5WPilqchCMFlHQ1q4SUqf8AZg66PWHylpeUwddFrHOVTu3dJfepjNj4ZHczJfiUtp0j8paXlMHXRaw+UtLymDrotY5uAfDI7mc+JS2nSPylpeUwddFrGSnt2nq3IyOeF73bTWysc5dF+hEW9dBzUSXFz/FKbpO7J54s8OjGDlxaeZJX4hKUlHh1L+ABjmsAAAFAYxaZKW06hE2nOR/rxtcvtVSNkxxsMybTf4Y2L7Lv6EOGrDvOqL/CFfELK2S/LAAJyEAAAL2xWVGz2ZEncOe39Ryp7HIazHPvKHyhOykM2Jx2VZ7vBO5PyRr/AFMOOfeUPlCdlIL8VljPc3pPPCexTgAGAwQAAAFtYpLXhs+jkbLNFE5Z1VEfIxjlTY40vucu1ei+gqUEF9KuhwNk1FzpnxJHSPylpeUwddFrD5S0vKYOui1jm4FD4ZHcy98SltOkflLS8pg66LWHylpeUwddFrHNwD4ZHcw+JS2nSPylpeUwddFrD5S0vKYOui1jm4B8MjuYfEpbTpijtaG0FVIZY5VRL1RkjHqicao1VuPLhVWfF9DUyItythfcv3laqN9qoVtiW3zP4pP3oTbGW/Isuo8KMTzLKxFKE6FXeq/yv6X4XOyh2fhlCbQAGUXAAAAGeipHV8rImbuR6Mb0nKiJ7VMBKsWNJ8LtOG9L0jR0nnaxUT8yoR2T4IOX2JKo8c1H7l32XZzLIhjhjS5kTUanhu4V8Kreq+FT1ACm3m82NKWSyQABw6AAAAAAAAAAcwVO7d0l96mMyVO7d0l96mMcFoKT1AAOnASXFz/FKbpO7J5GiS4uf4pTdJ3ZPIb/AEpfpktHqR/aL+AAqDSAAAFH42v4k7xTPcpDCV40JdltSb7qMb+m1f6kUGrDLKqP6QsYh52y/bAAJyAAAALmxNJdQyeUO7OI/GOfeUPlCdlIenFDDsdnX93M9fQjW/2nmxz7yh8oTspDAX/2e5uvywnsU4ADfMIAAAAAAAAAAAAAAAACxcS2+Z/FJ+9Ca4zUyrLqPwdtGQrEtvmfxSfvQsLDel+F2dVN4dhc7zsTL/tMHEvLFp/lG5h1nhWvwzngAG8YYAAACb4oP4iviH/ujIQSzFdU/B7TiTvjXs9LFcntahXxKzpl+mT4Z5Wx/Ze4AFYZwAAAimMPCiXBWCOSBGK58mQuW1XJdkOXRc5NN6EBzx1vc0/Vv/2Emx070g8f/jeU+bmCornUnKKbMXGX2QtyiydZ463uafq3/wCwZ463uafq3/7CCgudLTtRT6q7cydZ463uafq3/wCwZ463uafq3/7CCgOlp2oOqu3MyVO7d0l96mMyVO7d0l96mMsLQgeoAB04CS4uf4pTdJ3ZPI0SXFz/ABSm6TuyeQ3+lL9Mlo9SP7RfwAFQaQfF0H0huMvCxthUzoWO/wCRUNVrUTbZGuhz14tF6J4eZSSut2SUV9TxZYq4uTKgwjtD42q55k0tklcrehfcz8qIa0AbIrhSSFWT4m2wADpwAGajpXV0jI2aXyORjek5URPapxvIEsy+sXlJ8DsymRdtzFf1jnPT2OQ0WOfeUPlCdlITqkpko42Rt3MbUanRaiInsQguOfeUPlCdlILmHlxYlS+7GO+PDh3H7IpwADILgAAACYYH4vHYXQOlSZIsiRY7ljV99zWuvvyk7r2EPLlxM7xl8oXsoipjLJV1cUdS3hK42WcMtDT5kn8qb1K64zJP5U3qV1y1gY3XX7v4jX6Kjb/WVTmSfypvUrrjMk/lTepXXLWAddfu/iDoqNv9ZVOZJ/Km9SuuMyT+VN6ldctYB11+7+IOio2/1kNwIwAdghLJIsyS7IxG3JGrLrnX335SkunhSoY5jtLXIrV5lS5fYZAVrLJWS4pPzLEK4wjwx0OY62kWgkfE7dRvVi87VVq+4wE2xsWJ8W12yon0dS3L8GyNua9P2u/GQkaKrOZBSX1Fm2HLm4gAEpGD12RaC2VURTJpWKRr7uNGqiqnnS9POeQHGs1kzqeTzR0/TztqWNexcpj0RzVTaVqpei+gyFb4p8L0qY0opnXSR37Cqru49tWc7dNydz0SyBVuqdU3FjRTarYKSAAISUrzHTvSDx/+N5T5cGOnekHj/wDG8p8YvD/RXuL+P9Z+wABfKIAAAZKndu6S+9TGZKndu6S+9TGcWh16gAHTgNrgta7bBrIqh7Vc2JVVUbdlLexzdF+jhNUDzKKknF/U7GTi019C389NP3ib0x6x8djpg4IJr+eNP7ioQU+go+39LvX3ff8AhYtrY5ZqlFbTRNhv+25dlenhRLkai895AKurfXPdJK5XyOW9znLe5V5zCCxXTXV8iyK1l07fnYABMRAAAAJzilsH4yrNncn0dMl/gWVyKjE8yZTvMhDKOjfaEjY4mq+R6o1rU21cv/22dCYJ4OtwYpWQtuV26kcn2pV3S820ieBEKGOv5dfCtWXsDTxz4nojclf4595Q+UJ2UhYBX+OfeUPlCdlIY+E9aJr4r0ZFOAAZxaAAAAXLiZ3jL5QvZRFNFy4md4y+UL2URQ8Q9F+xewHrE+AAujAAAAAAAAAAAR3DvBr5TUbmNT6aP58XTRNzfxOS9OdUXgOf3NViqipcqaFRdCoqbaKdRFVY0sB1Yrq2nbe1dM7ETaXvqJxL9r08K3avh+I4Xy5aPQy8fh+JcyOq1KxABuGKAAAH6jkWFUc1Va5q3oqKqKippRUVNpSysGscCwNSOuYr7tGysRMv8bNCLzp6CswQ20QtWU0TVXTqecWdB0mH9BWpe2pjb4HqsS/nRD0vwvombdXT9dGvuU5zPt5RfhkPpJl1eJT+qRZGNPCumtyGKKnkSV7Jcp1yOyUbkOTdKly6VTaK2AL1NSqhwIo3Wu2XEwACYiAAADJU7t3SX3qYzJU7t3SX3qYzi0OvUAA6cAAAAAAAAAAABmpaR9c7JiY6R6/ZY1Xu9CaTmeQJZmEzUlG+ve2OJqvketzWtS9yqTOwcU1VaSo6oupo/Dc+VU8DEW5PxKnMWjg7glT4MNugZ89UudI750rudeBPAlyeAo346uvyj5svU4GdnnLyRpsAcAW4MN2Wa59W9LlXbbE1fst4143eZNG3MgDBsslZLikbtdca48MQV/jn3lD5QnZSFgFf4595Q+UJ2UhNhPWiQ4r0ZFOAAZxaAAAAXLiZ3jL5QvZRFNFy4md4y+UL2URQ8Q9F+xewHrE+AAujAAAAAAAAAAAD45uUly6UU+gAKnw6xXrArp6BuUxdL4E0ubxrGnCn3dtOC/aStVS46iIthRi8psJb33bDOv8AMYifOX77dp/PoXwmthvEOH/Nncy8RgFL/VfYoUEot7FzWWEqrsezRJ9uJFfo8Ld030XeEjF1xsQsjNZxeZkTrlB5SWR8AB7PAAAAAAAAAAAB+mMWRbkRVVdpE0qvmNzT4E1tU3KbSy3LxtyF9DrlPMpxj8zyPUYSloizn4oaN6qqunvVb92zh/AfnM9Rd1P67NQAWequ3MY+mq2oZnqLup/XZqDM9Rd1P67NQAOqu3MOmq2oZnqLup/XZqDM9Rd1P67NQAOqu3MOmq2oZnqLup/XZqDM9Rd1P67NQAOqu3MOmq2oZnqLup/XZqGeLFJQs20ldzyqn7UQAHirtzOrDVbUbOkxe0FGt7aZjl++rpfY9VQ3tNSMo25MbGxt4mtRjfQgBDKyUvmbZLGEY/KkjKADwewAAAGowmwZiwpibFOr0ax+WmQqNXKyXN4UXRc5QD1GTi81qeZRUlkyNZnqLup/XZqDM9Rd1P67NQAn6q7cyDpqtqGZ6i7qf12agzPUXdT+uzUADqrtzDpqtqGZ6i7qf12ahJcGsGosFonRQK9Wuflrlqjlyla1vAiaLmoAeZ32TWUnme4U1wecUbcAEBMAAAAAAAAAAAAAAAAANVauC1Lbf18Eb3L9q7Jk9dtzvaAeoycXmmccVJZNEWrsTlLUXrFJLCvFe2RieZyX/mIhhBi2+I0VfhGXd/5ZP96gF/D4q1zUXLyKGIw1Si5KJDZ4dgW6+/2GMA31oYT1PbR2d8LVEyrr7uC/b85LbGxYfG13/IyL/wDxyuDxiAFDFXTrX+WXsLTCb/0iR0uJaBn1tRK/otZH70cbqixX0FJtxLKqcMj3u9iKjfYfAY8sVdLWTNeOGqjpFEiobJhsxLoYo4k+4xrPTcmk9YBXbb82TpJaH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922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74" y="3429000"/>
            <a:ext cx="529886" cy="18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3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Backup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20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4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CFO </a:t>
            </a:r>
            <a:r>
              <a:rPr lang="de-DE" dirty="0" err="1" smtClean="0"/>
              <a:t>analysis</a:t>
            </a:r>
            <a:r>
              <a:rPr lang="de-DE" dirty="0" smtClean="0"/>
              <a:t>: </a:t>
            </a:r>
            <a:r>
              <a:rPr lang="de-DE" dirty="0"/>
              <a:t>S</a:t>
            </a:r>
            <a:r>
              <a:rPr lang="de-DE" dirty="0" smtClean="0"/>
              <a:t>imulation </a:t>
            </a:r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21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3513" y="17008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800" dirty="0" smtClean="0">
                <a:latin typeface="Calibri" panose="020F0502020204030204" pitchFamily="34" charset="0"/>
              </a:rPr>
              <a:t>No CFO</a:t>
            </a:r>
            <a:endParaRPr lang="zh-CN" altLang="en-US" sz="1800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9184" y="170080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sz="1800" dirty="0" smtClean="0">
                <a:latin typeface="Calibri" panose="020F0502020204030204" pitchFamily="34" charset="0"/>
              </a:rPr>
              <a:t>CFO with ICIC</a:t>
            </a:r>
            <a:endParaRPr lang="zh-CN" altLang="en-US" sz="1800" dirty="0">
              <a:latin typeface="Calibri" panose="020F0502020204030204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>
          <a:xfrm>
            <a:off x="776536" y="5445224"/>
            <a:ext cx="7992888" cy="11521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+mn-lt"/>
                <a:sym typeface="Symbol"/>
              </a:rPr>
              <a:t>G-JCNC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 outperforms other coding schemes</a:t>
            </a: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sz="1600" kern="0" dirty="0" smtClean="0">
                <a:solidFill>
                  <a:srgbClr val="C00000"/>
                </a:solidFill>
                <a:latin typeface="+mn-lt"/>
                <a:sym typeface="Symbol"/>
              </a:rPr>
              <a:t>G-JCNC</a:t>
            </a:r>
            <a:r>
              <a:rPr lang="en-US" sz="1600" kern="0" dirty="0" smtClean="0">
                <a:solidFill>
                  <a:srgbClr val="000000"/>
                </a:solidFill>
                <a:latin typeface="+mn-lt"/>
                <a:sym typeface="Symbol"/>
              </a:rPr>
              <a:t> achieves almost performance of CFO-free case if ICIC is applied</a:t>
            </a:r>
          </a:p>
        </p:txBody>
      </p:sp>
      <p:grpSp>
        <p:nvGrpSpPr>
          <p:cNvPr id="23" name="组合 12"/>
          <p:cNvGrpSpPr>
            <a:grpSpLocks noChangeAspect="1"/>
          </p:cNvGrpSpPr>
          <p:nvPr/>
        </p:nvGrpSpPr>
        <p:grpSpPr>
          <a:xfrm>
            <a:off x="704528" y="2031368"/>
            <a:ext cx="3802025" cy="3369970"/>
            <a:chOff x="56456" y="692698"/>
            <a:chExt cx="3168353" cy="2808310"/>
          </a:xfrm>
        </p:grpSpPr>
        <p:pic>
          <p:nvPicPr>
            <p:cNvPr id="25" name="Picture 2" descr="C:\Users\wu\Desktop\Performance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456" y="692698"/>
              <a:ext cx="3168353" cy="2708084"/>
            </a:xfrm>
            <a:prstGeom prst="rect">
              <a:avLst/>
            </a:prstGeom>
            <a:noFill/>
          </p:spPr>
        </p:pic>
        <p:sp>
          <p:nvSpPr>
            <p:cNvPr id="27" name="矩形 7"/>
            <p:cNvSpPr/>
            <p:nvPr/>
          </p:nvSpPr>
          <p:spPr bwMode="auto">
            <a:xfrm>
              <a:off x="56456" y="3284984"/>
              <a:ext cx="776536" cy="2160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9" name="组合 10"/>
          <p:cNvGrpSpPr>
            <a:grpSpLocks noChangeAspect="1"/>
          </p:cNvGrpSpPr>
          <p:nvPr/>
        </p:nvGrpSpPr>
        <p:grpSpPr>
          <a:xfrm>
            <a:off x="5025008" y="2031368"/>
            <a:ext cx="4128996" cy="3369974"/>
            <a:chOff x="6408712" y="692696"/>
            <a:chExt cx="3440832" cy="2808312"/>
          </a:xfrm>
        </p:grpSpPr>
        <p:pic>
          <p:nvPicPr>
            <p:cNvPr id="30" name="Picture 4" descr="C:\Users\wu\Desktop\Performance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37176" y="692696"/>
              <a:ext cx="3312368" cy="2736304"/>
            </a:xfrm>
            <a:prstGeom prst="rect">
              <a:avLst/>
            </a:prstGeom>
            <a:noFill/>
          </p:spPr>
        </p:pic>
        <p:sp>
          <p:nvSpPr>
            <p:cNvPr id="31" name="矩形 9"/>
            <p:cNvSpPr/>
            <p:nvPr/>
          </p:nvSpPr>
          <p:spPr bwMode="auto">
            <a:xfrm>
              <a:off x="6408712" y="3284984"/>
              <a:ext cx="776536" cy="216024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zh-CN" altLang="en-US" sz="2000" b="0" i="0" u="none" strike="noStrike" cap="none" normalizeH="0" baseline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288032" y="771962"/>
            <a:ext cx="95615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smtClean="0">
                <a:latin typeface="+mj-lt"/>
              </a:rPr>
              <a:t>CFO </a:t>
            </a:r>
            <a:r>
              <a:rPr lang="de-DE" sz="1800" dirty="0" smtClean="0">
                <a:latin typeface="+mj-lt"/>
                <a:sym typeface="SymbolPS"/>
              </a:rPr>
              <a:t> Inter-Carrier </a:t>
            </a:r>
            <a:r>
              <a:rPr lang="de-DE" sz="1800" dirty="0" err="1" smtClean="0">
                <a:latin typeface="+mj-lt"/>
                <a:sym typeface="SymbolPS"/>
              </a:rPr>
              <a:t>Interference</a:t>
            </a:r>
            <a:endParaRPr lang="de-DE" sz="1800" dirty="0" smtClean="0">
              <a:latin typeface="+mj-lt"/>
              <a:sym typeface="SymbolPS"/>
            </a:endParaRP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 err="1" smtClean="0">
                <a:latin typeface="+mj-lt"/>
                <a:sym typeface="SymbolPS"/>
              </a:rPr>
              <a:t>Techniques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applied</a:t>
            </a:r>
            <a:r>
              <a:rPr lang="de-DE" sz="1800" dirty="0" smtClean="0">
                <a:latin typeface="+mj-lt"/>
                <a:sym typeface="SymbolPS"/>
              </a:rPr>
              <a:t>: CFO </a:t>
            </a:r>
            <a:r>
              <a:rPr lang="de-DE" sz="1800" dirty="0" err="1" smtClean="0">
                <a:latin typeface="+mj-lt"/>
                <a:sym typeface="SymbolPS"/>
              </a:rPr>
              <a:t>compensation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and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Inter</a:t>
            </a:r>
            <a:r>
              <a:rPr lang="de-DE" sz="1800" dirty="0" smtClean="0">
                <a:latin typeface="+mj-lt"/>
                <a:sym typeface="SymbolPS"/>
              </a:rPr>
              <a:t> Carrier </a:t>
            </a:r>
            <a:r>
              <a:rPr lang="de-DE" sz="1800" dirty="0" err="1" smtClean="0">
                <a:latin typeface="+mj-lt"/>
                <a:sym typeface="SymbolPS"/>
              </a:rPr>
              <a:t>Interference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Cancellation</a:t>
            </a:r>
            <a:r>
              <a:rPr lang="de-DE" sz="1800" dirty="0" smtClean="0">
                <a:latin typeface="+mj-lt"/>
                <a:sym typeface="SymbolPS"/>
              </a:rPr>
              <a:t> (ICIC)</a:t>
            </a: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592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Ambiguity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onstellation</a:t>
            </a:r>
            <a:r>
              <a:rPr lang="de-DE" dirty="0" smtClean="0"/>
              <a:t> </a:t>
            </a:r>
            <a:r>
              <a:rPr lang="de-DE" dirty="0" err="1" smtClean="0"/>
              <a:t>points</a:t>
            </a:r>
            <a:r>
              <a:rPr lang="de-DE" dirty="0"/>
              <a:t>/</a:t>
            </a:r>
            <a:r>
              <a:rPr lang="de-DE" dirty="0" err="1" smtClean="0"/>
              <a:t>hypotheses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22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4" name="Grafik 1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6086" y="903369"/>
            <a:ext cx="4085146" cy="29338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30913"/>
              </p:ext>
            </p:extLst>
          </p:nvPr>
        </p:nvGraphicFramePr>
        <p:xfrm>
          <a:off x="2936776" y="1760984"/>
          <a:ext cx="3312368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030"/>
                <a:gridCol w="543030"/>
                <a:gridCol w="543030"/>
                <a:gridCol w="543030"/>
                <a:gridCol w="543030"/>
                <a:gridCol w="59721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cmmi8" panose="020B0500000000000000" pitchFamily="34" charset="0"/>
                        </a:rPr>
                        <a:t>i</a:t>
                      </a:r>
                      <a:endParaRPr lang="de-DE" sz="1400" dirty="0">
                        <a:latin typeface="cmmi8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4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4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4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B</a:t>
                      </a:r>
                      <a:r>
                        <a:rPr lang="en-US" sz="14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4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AB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4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AB</a:t>
                      </a:r>
                      <a:r>
                        <a:rPr lang="en-US" sz="14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s</a:t>
                      </a:r>
                      <a:r>
                        <a:rPr lang="en-US" sz="14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AB</a:t>
                      </a:r>
                      <a:r>
                        <a:rPr lang="en-US" sz="14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baseline="0" dirty="0" smtClean="0">
                          <a:solidFill>
                            <a:srgbClr val="000000"/>
                          </a:solidFill>
                          <a:latin typeface="+mj-lt"/>
                          <a:sym typeface="Symbol"/>
                        </a:rPr>
                        <a:t>2</a:t>
                      </a:r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baseline="0" dirty="0" smtClean="0">
                          <a:solidFill>
                            <a:srgbClr val="000000"/>
                          </a:solidFill>
                          <a:latin typeface="+mj-lt"/>
                          <a:sym typeface="Symbol"/>
                        </a:rPr>
                        <a:t>0</a:t>
                      </a:r>
                      <a:endParaRPr lang="de-DE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cmmi10"/>
                        </a:rPr>
                        <a:t>D</a:t>
                      </a:r>
                      <a:endParaRPr lang="de-DE" sz="1400" dirty="0">
                        <a:latin typeface="cmmi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baseline="0" dirty="0" smtClean="0">
                          <a:solidFill>
                            <a:srgbClr val="000000"/>
                          </a:solidFill>
                          <a:latin typeface="+mj-lt"/>
                          <a:sym typeface="Symbol"/>
                        </a:rPr>
                        <a:t>0</a:t>
                      </a:r>
                      <a:endParaRPr lang="de-DE" sz="1400" dirty="0">
                        <a:latin typeface="+mj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1+</a:t>
                      </a:r>
                      <a:r>
                        <a:rPr lang="de-DE" sz="1400" dirty="0" smtClean="0">
                          <a:latin typeface="cmmi10"/>
                        </a:rPr>
                        <a:t>D</a:t>
                      </a:r>
                      <a:endParaRPr lang="de-DE" sz="1400" dirty="0">
                        <a:latin typeface="cmmi1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-2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416496" y="3429000"/>
                <a:ext cx="82089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de-DE" sz="1800" dirty="0" smtClean="0">
                    <a:latin typeface="+mn-lt"/>
                  </a:rPr>
                  <a:t>SCD:  </a:t>
                </a:r>
                <a:r>
                  <a:rPr lang="de-DE" sz="1800" dirty="0" err="1" smtClean="0">
                    <a:latin typeface="cmmi10" panose="020B0500000000000000" pitchFamily="34" charset="0"/>
                  </a:rPr>
                  <a:t>s</a:t>
                </a:r>
                <a:r>
                  <a:rPr lang="de-DE" sz="1800" baseline="-25000" dirty="0" err="1" smtClean="0">
                    <a:latin typeface="+mn-lt"/>
                  </a:rPr>
                  <a:t>AB</a:t>
                </a:r>
                <a:r>
                  <a:rPr lang="de-DE" sz="1800" dirty="0" smtClean="0">
                    <a:latin typeface="cmr10"/>
                  </a:rPr>
                  <a:t>=0</a:t>
                </a:r>
                <a:r>
                  <a:rPr lang="de-DE" sz="1800" dirty="0" smtClean="0">
                    <a:latin typeface="+mn-lt"/>
                  </a:rPr>
                  <a:t> </a:t>
                </a:r>
                <a:r>
                  <a:rPr lang="de-DE" sz="1800" dirty="0" smtClean="0">
                    <a:latin typeface="+mn-lt"/>
                    <a:sym typeface="SymbolPS"/>
                  </a:rPr>
                  <a:t> </a:t>
                </a:r>
                <a:r>
                  <a:rPr lang="de-DE" sz="1800" dirty="0" err="1" smtClean="0">
                    <a:latin typeface="+mn-lt"/>
                    <a:sym typeface="Symbol"/>
                  </a:rPr>
                  <a:t>ambiguity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for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cmmi10" panose="020B0500000000000000" pitchFamily="34" charset="0"/>
                    <a:sym typeface="Symbol"/>
                  </a:rPr>
                  <a:t>c</a:t>
                </a:r>
                <a:r>
                  <a:rPr lang="de-DE" sz="1800" baseline="-25000" dirty="0" err="1" smtClean="0">
                    <a:latin typeface="+mn-lt"/>
                    <a:sym typeface="Symbol"/>
                  </a:rPr>
                  <a:t>A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and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cmmi10" panose="020B0500000000000000" pitchFamily="34" charset="0"/>
                    <a:sym typeface="Symbol"/>
                  </a:rPr>
                  <a:t>c</a:t>
                </a:r>
                <a:r>
                  <a:rPr lang="de-DE" sz="1800" baseline="-25000" dirty="0" err="1" smtClean="0">
                    <a:sym typeface="Symbol"/>
                  </a:rPr>
                  <a:t>B</a:t>
                </a:r>
                <a:r>
                  <a:rPr lang="de-DE" sz="1800" baseline="-25000" dirty="0" smtClean="0">
                    <a:sym typeface="Symbol"/>
                  </a:rPr>
                  <a:t> </a:t>
                </a:r>
              </a:p>
              <a:p>
                <a:pPr algn="l">
                  <a:buNone/>
                </a:pPr>
                <a:r>
                  <a:rPr lang="de-DE" sz="1800" dirty="0" smtClean="0">
                    <a:latin typeface="+mn-lt"/>
                    <a:sym typeface="Symbol"/>
                  </a:rPr>
                  <a:t>JCNC: </a:t>
                </a:r>
                <a:r>
                  <a:rPr lang="de-DE" sz="1800" dirty="0" err="1">
                    <a:latin typeface="cmmi10" panose="020B0500000000000000" pitchFamily="34" charset="0"/>
                  </a:rPr>
                  <a:t>s</a:t>
                </a:r>
                <a:r>
                  <a:rPr lang="de-DE" sz="1800" baseline="-25000" dirty="0" err="1"/>
                  <a:t>AB</a:t>
                </a:r>
                <a:r>
                  <a:rPr lang="de-DE" sz="1800" dirty="0" smtClean="0">
                    <a:latin typeface="cmr10"/>
                    <a:sym typeface="Symbol"/>
                  </a:rPr>
                  <a:t>=0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smtClean="0">
                    <a:latin typeface="cmsy10"/>
                    <a:sym typeface="Symbol"/>
                  </a:rPr>
                  <a:t>)</a:t>
                </a:r>
                <a:r>
                  <a:rPr lang="de-DE" sz="1800" dirty="0" smtClean="0">
                    <a:latin typeface="+mn-lt"/>
                    <a:sym typeface="Symbol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9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de-DE" sz="1800" dirty="0" smtClean="0">
                    <a:solidFill>
                      <a:schemeClr val="tx1"/>
                    </a:solidFill>
                    <a:latin typeface="+mn-lt"/>
                    <a:sym typeface="Symbol"/>
                  </a:rPr>
                  <a:t> </a:t>
                </a:r>
                <a:r>
                  <a:rPr lang="de-DE" sz="1800" dirty="0" smtClean="0">
                    <a:latin typeface="cmr10"/>
                    <a:sym typeface="Symbol"/>
                  </a:rPr>
                  <a:t>=1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and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>
                    <a:latin typeface="cmmi10" panose="020B0500000000000000" pitchFamily="34" charset="0"/>
                  </a:rPr>
                  <a:t>s</a:t>
                </a:r>
                <a:r>
                  <a:rPr lang="de-DE" sz="1800" baseline="-25000" dirty="0" err="1"/>
                  <a:t>AB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ea typeface="Cambria Math"/>
                    <a:sym typeface="SymbolP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∈</m:t>
                    </m:r>
                    <m:r>
                      <a:rPr lang="de-DE" altLang="zh-CN" sz="1800" i="1" kern="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 </m:t>
                    </m:r>
                  </m:oMath>
                </a14:m>
                <a:r>
                  <a:rPr lang="en-US" altLang="zh-CN" sz="1800" kern="0" dirty="0">
                    <a:solidFill>
                      <a:srgbClr val="000000"/>
                    </a:solidFill>
                    <a:latin typeface="Arial"/>
                    <a:sym typeface="SymbolPS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zh-CN" sz="1800" i="1" ker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±</m:t>
                    </m:r>
                    <m:r>
                      <a:rPr lang="de-DE" altLang="zh-CN" sz="18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2</m:t>
                    </m:r>
                  </m:oMath>
                </a14:m>
                <a:r>
                  <a:rPr lang="en-US" altLang="zh-CN" sz="1800" kern="0" dirty="0">
                    <a:solidFill>
                      <a:srgbClr val="000000"/>
                    </a:solidFill>
                    <a:latin typeface="+mn-lt"/>
                    <a:sym typeface="SymbolPS"/>
                  </a:rPr>
                  <a:t>}</a:t>
                </a:r>
                <a:r>
                  <a:rPr lang="en-US" altLang="zh-CN" sz="1800" kern="0" dirty="0">
                    <a:solidFill>
                      <a:srgbClr val="000000"/>
                    </a:solidFill>
                    <a:latin typeface="+mn-lt"/>
                    <a:sym typeface="Symbol"/>
                  </a:rPr>
                  <a:t>:</a:t>
                </a:r>
                <a:r>
                  <a:rPr lang="de-DE" sz="1800" dirty="0">
                    <a:latin typeface="+mn-lt"/>
                    <a:sym typeface="Symbol"/>
                  </a:rPr>
                  <a:t> </a:t>
                </a:r>
                <a:r>
                  <a:rPr lang="de-DE" sz="1800" dirty="0">
                    <a:latin typeface="cmsy10"/>
                    <a:sym typeface="Symbol"/>
                  </a:rPr>
                  <a:t>)</a:t>
                </a:r>
                <a:r>
                  <a:rPr lang="de-DE" sz="1800" dirty="0" smtClean="0">
                    <a:latin typeface="+mn-lt"/>
                    <a:sym typeface="Symbol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9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>
                    <a:latin typeface="cmr10"/>
                    <a:sym typeface="Symbol"/>
                  </a:rPr>
                  <a:t>=1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>
                    <a:latin typeface="+mn-lt"/>
                    <a:sym typeface="SymbolPS"/>
                  </a:rPr>
                  <a:t> </a:t>
                </a:r>
                <a:r>
                  <a:rPr lang="de-DE" sz="1800" dirty="0" smtClean="0">
                    <a:latin typeface="+mn-lt"/>
                    <a:sym typeface="SymbolPS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no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ambiguity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</a:p>
              <a:p>
                <a:pPr algn="l">
                  <a:buNone/>
                </a:pPr>
                <a:r>
                  <a:rPr lang="de-DE" sz="1800" dirty="0" smtClean="0">
                    <a:latin typeface="+mn-lt"/>
                    <a:sym typeface="Symbol"/>
                  </a:rPr>
                  <a:t>G-JCNC: 3 </a:t>
                </a:r>
                <a:r>
                  <a:rPr lang="de-DE" sz="1800" dirty="0" err="1" smtClean="0">
                    <a:latin typeface="+mn-lt"/>
                    <a:sym typeface="Symbol"/>
                  </a:rPr>
                  <a:t>hypotheses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to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decode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for</a:t>
                </a:r>
                <a:r>
                  <a:rPr lang="de-DE" sz="1800" dirty="0" smtClean="0">
                    <a:latin typeface="+mn-lt"/>
                    <a:sym typeface="Symbol"/>
                  </a:rPr>
                  <a:t> 4 </a:t>
                </a:r>
                <a:r>
                  <a:rPr lang="de-DE" sz="1800" dirty="0" err="1" smtClean="0">
                    <a:latin typeface="+mn-lt"/>
                    <a:sym typeface="Symbol"/>
                  </a:rPr>
                  <a:t>code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+mn-lt"/>
                    <a:sym typeface="Symbol"/>
                  </a:rPr>
                  <a:t>symbols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 err="1" smtClean="0">
                    <a:latin typeface="cmmi10" panose="020B0500000000000000" pitchFamily="34" charset="0"/>
                  </a:rPr>
                  <a:t>c</a:t>
                </a:r>
                <a:r>
                  <a:rPr lang="de-DE" sz="1800" baseline="-25000" dirty="0" err="1" smtClean="0"/>
                  <a:t>AB</a:t>
                </a:r>
                <a:r>
                  <a:rPr lang="de-DE" sz="1800" dirty="0" smtClean="0">
                    <a:latin typeface="+mn-lt"/>
                    <a:sym typeface="Symbol"/>
                  </a:rPr>
                  <a:t> </a:t>
                </a:r>
                <a:r>
                  <a:rPr lang="de-DE" sz="1800" dirty="0">
                    <a:latin typeface="+mn-lt"/>
                    <a:sym typeface="SymbolPS"/>
                  </a:rPr>
                  <a:t> </a:t>
                </a:r>
                <a:r>
                  <a:rPr lang="de-DE" sz="1800" dirty="0" err="1">
                    <a:latin typeface="+mn-lt"/>
                    <a:sym typeface="Symbol"/>
                  </a:rPr>
                  <a:t>ambiguity</a:t>
                </a:r>
                <a:r>
                  <a:rPr lang="de-DE" sz="1800" dirty="0">
                    <a:latin typeface="+mn-lt"/>
                    <a:sym typeface="Symbol"/>
                  </a:rPr>
                  <a:t> </a:t>
                </a:r>
                <a:endParaRPr lang="de-DE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3429000"/>
                <a:ext cx="8208912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594" t="-3571" b="-76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feld 22"/>
          <p:cNvSpPr txBox="1"/>
          <p:nvPr/>
        </p:nvSpPr>
        <p:spPr>
          <a:xfrm>
            <a:off x="416496" y="5301208"/>
            <a:ext cx="100091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800" dirty="0" smtClean="0">
                <a:latin typeface="+mj-lt"/>
              </a:rPr>
              <a:t>SCD </a:t>
            </a:r>
            <a:r>
              <a:rPr lang="de-DE" sz="1800" dirty="0" err="1" smtClean="0">
                <a:latin typeface="+mj-lt"/>
              </a:rPr>
              <a:t>and</a:t>
            </a:r>
            <a:r>
              <a:rPr lang="de-DE" sz="1800" dirty="0" smtClean="0">
                <a:latin typeface="+mj-lt"/>
              </a:rPr>
              <a:t> GJCNC: </a:t>
            </a:r>
            <a:r>
              <a:rPr lang="de-DE" sz="1800" dirty="0" err="1" smtClean="0">
                <a:latin typeface="+mj-lt"/>
              </a:rPr>
              <a:t>no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err="1" smtClean="0">
                <a:latin typeface="+mj-lt"/>
              </a:rPr>
              <a:t>ambiguity</a:t>
            </a:r>
            <a:r>
              <a:rPr lang="de-DE" sz="1800" dirty="0" smtClean="0">
                <a:latin typeface="+mj-lt"/>
              </a:rPr>
              <a:t> </a:t>
            </a:r>
            <a:r>
              <a:rPr lang="de-DE" sz="1800" dirty="0" smtClean="0">
                <a:latin typeface="+mj-lt"/>
                <a:sym typeface="SymbolPS"/>
              </a:rPr>
              <a:t>  </a:t>
            </a:r>
            <a:r>
              <a:rPr lang="de-DE" sz="1800" dirty="0" err="1" smtClean="0">
                <a:latin typeface="+mj-lt"/>
                <a:sym typeface="SymbolPS"/>
              </a:rPr>
              <a:t>performance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improvement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</a:p>
          <a:p>
            <a:pPr algn="l">
              <a:buNone/>
            </a:pPr>
            <a:r>
              <a:rPr lang="de-DE" sz="1800" dirty="0" smtClean="0">
                <a:latin typeface="+mj-lt"/>
                <a:sym typeface="SymbolPS"/>
              </a:rPr>
              <a:t>JCNC: </a:t>
            </a:r>
            <a:r>
              <a:rPr lang="de-DE" sz="1800" dirty="0" err="1" smtClean="0">
                <a:latin typeface="+mj-lt"/>
                <a:sym typeface="SymbolPS"/>
              </a:rPr>
              <a:t>reduced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Euclidian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distance</a:t>
            </a:r>
            <a:r>
              <a:rPr lang="de-DE" sz="1800" dirty="0" smtClean="0">
                <a:latin typeface="+mj-lt"/>
                <a:sym typeface="SymbolPS"/>
              </a:rPr>
              <a:t>  </a:t>
            </a:r>
            <a:r>
              <a:rPr lang="de-DE" sz="1800" dirty="0" err="1" smtClean="0">
                <a:latin typeface="+mj-lt"/>
                <a:sym typeface="SymbolPS"/>
              </a:rPr>
              <a:t>performance</a:t>
            </a:r>
            <a:r>
              <a:rPr lang="de-DE" sz="1800" dirty="0" smtClean="0">
                <a:latin typeface="+mj-lt"/>
                <a:sym typeface="SymbolPS"/>
              </a:rPr>
              <a:t> </a:t>
            </a:r>
            <a:r>
              <a:rPr lang="de-DE" sz="1800" dirty="0" err="1" smtClean="0">
                <a:latin typeface="+mj-lt"/>
                <a:sym typeface="SymbolPS"/>
              </a:rPr>
              <a:t>loss</a:t>
            </a:r>
            <a:endParaRPr lang="de-DE" sz="1800" dirty="0" smtClean="0">
              <a:latin typeface="+mj-lt"/>
              <a:sym typeface="SymbolPS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80" y="1844824"/>
            <a:ext cx="1306854" cy="12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80" y="4809090"/>
            <a:ext cx="1364244" cy="148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83496" y="1556792"/>
                <a:ext cx="2205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 (AWGN)</a:t>
                </a:r>
                <a:endParaRPr lang="de-DE" sz="1800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6" y="1556792"/>
                <a:ext cx="220516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831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283496" y="4845716"/>
                <a:ext cx="4165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14:m>
                  <m:oMath xmlns:m="http://schemas.openxmlformats.org/officeDocument/2006/math">
                    <m:r>
                      <a:rPr lang="de-DE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= </m:t>
                    </m:r>
                    <m:r>
                      <a:rPr lang="de-DE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de-DE" sz="1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/2</m:t>
                    </m:r>
                  </m:oMath>
                </a14:m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: </a:t>
                </a:r>
                <a:r>
                  <a:rPr lang="de-DE" sz="1800" dirty="0" err="1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four</a:t>
                </a:r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de-DE" sz="1800" dirty="0" err="1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constellation</a:t>
                </a:r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 </a:t>
                </a:r>
                <a:r>
                  <a:rPr lang="de-DE" sz="1800" dirty="0" err="1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points</a:t>
                </a:r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 </a:t>
                </a:r>
                <a:endParaRPr lang="de-DE" sz="1800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96" y="4845716"/>
                <a:ext cx="416544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439" t="-8333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Abgerundetes Rechteck 27"/>
          <p:cNvSpPr/>
          <p:nvPr/>
        </p:nvSpPr>
        <p:spPr bwMode="auto">
          <a:xfrm>
            <a:off x="2864768" y="903369"/>
            <a:ext cx="4248472" cy="365391"/>
          </a:xfrm>
          <a:prstGeom prst="round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5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Testbed</a:t>
            </a:r>
            <a:r>
              <a:rPr lang="de-DE" dirty="0" smtClean="0"/>
              <a:t> </a:t>
            </a:r>
            <a:r>
              <a:rPr lang="de-DE" dirty="0" err="1" smtClean="0"/>
              <a:t>set-up</a:t>
            </a:r>
            <a:r>
              <a:rPr lang="de-DE" dirty="0" smtClean="0"/>
              <a:t>: OFDM </a:t>
            </a:r>
            <a:r>
              <a:rPr lang="de-DE" dirty="0" err="1" smtClean="0"/>
              <a:t>transmission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" y="908720"/>
            <a:ext cx="86201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216696" y="541733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800" dirty="0" smtClean="0"/>
              <a:t>Define: normalized CFO </a:t>
            </a:r>
            <a:r>
              <a:rPr lang="en-US" sz="1800" dirty="0" smtClean="0">
                <a:solidFill>
                  <a:srgbClr val="C00000"/>
                </a:solidFill>
                <a:latin typeface="cmmi10"/>
              </a:rPr>
              <a:t>²</a:t>
            </a:r>
            <a:r>
              <a:rPr lang="en-US" sz="1800" baseline="-25000" dirty="0" smtClean="0">
                <a:solidFill>
                  <a:srgbClr val="C00000"/>
                </a:solidFill>
                <a:latin typeface="cmmi10"/>
              </a:rPr>
              <a:t>i</a:t>
            </a:r>
            <a:r>
              <a:rPr lang="en-US" sz="1800" dirty="0" smtClean="0">
                <a:solidFill>
                  <a:srgbClr val="C00000"/>
                </a:solidFill>
                <a:latin typeface="cmr10"/>
              </a:rPr>
              <a:t>=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latin typeface="cmmi10"/>
              </a:rPr>
              <a:t>¢</a:t>
            </a:r>
            <a:r>
              <a:rPr lang="en-US" sz="1800" dirty="0" err="1" smtClean="0">
                <a:solidFill>
                  <a:srgbClr val="C00000"/>
                </a:solidFill>
                <a:latin typeface="cmmi10"/>
              </a:rPr>
              <a:t>f</a:t>
            </a:r>
            <a:r>
              <a:rPr lang="en-US" sz="1800" baseline="-25000" dirty="0" err="1" smtClean="0">
                <a:solidFill>
                  <a:srgbClr val="C00000"/>
                </a:solidFill>
                <a:latin typeface="cmmi10"/>
              </a:rPr>
              <a:t>i</a:t>
            </a:r>
            <a:r>
              <a:rPr lang="en-US" sz="1800" dirty="0" err="1" smtClean="0">
                <a:solidFill>
                  <a:srgbClr val="C00000"/>
                </a:solidFill>
                <a:latin typeface="cmmi10"/>
              </a:rPr>
              <a:t>T</a:t>
            </a:r>
            <a:r>
              <a:rPr lang="en-US" sz="1800" baseline="-25000" dirty="0" err="1" smtClean="0">
                <a:solidFill>
                  <a:srgbClr val="C00000"/>
                </a:solidFill>
                <a:latin typeface="cmmi10"/>
              </a:rPr>
              <a:t>S</a:t>
            </a:r>
            <a:r>
              <a:rPr lang="en-US" sz="1800" dirty="0" smtClean="0"/>
              <a:t>, with </a:t>
            </a:r>
            <a:r>
              <a:rPr lang="en-US" sz="1800" dirty="0" err="1" smtClean="0">
                <a:latin typeface="cmmi10"/>
              </a:rPr>
              <a:t>i</a:t>
            </a:r>
            <a:r>
              <a:rPr lang="en-US" sz="1800" dirty="0" smtClean="0"/>
              <a:t> </a:t>
            </a:r>
            <a:r>
              <a:rPr lang="en-US" sz="1800" dirty="0">
                <a:latin typeface="cmr10"/>
              </a:rPr>
              <a:t>=</a:t>
            </a:r>
            <a:r>
              <a:rPr lang="en-US" sz="1800" dirty="0"/>
              <a:t> </a:t>
            </a:r>
            <a:r>
              <a:rPr lang="en-US" sz="1800" dirty="0" smtClean="0"/>
              <a:t>A,B</a:t>
            </a:r>
            <a:endParaRPr lang="de-D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Testbed</a:t>
            </a:r>
            <a:r>
              <a:rPr lang="de-DE" dirty="0" smtClean="0"/>
              <a:t> </a:t>
            </a:r>
            <a:r>
              <a:rPr lang="de-DE" dirty="0" err="1" smtClean="0"/>
              <a:t>set-up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24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" y="1412776"/>
            <a:ext cx="873442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8544" y="479715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Flexible </a:t>
            </a:r>
            <a:r>
              <a:rPr lang="de-DE" sz="1800" dirty="0" err="1"/>
              <a:t>hardware</a:t>
            </a:r>
            <a:r>
              <a:rPr lang="de-DE" sz="1800" dirty="0"/>
              <a:t> </a:t>
            </a:r>
            <a:r>
              <a:rPr lang="de-DE" sz="1800" dirty="0" err="1"/>
              <a:t>solution</a:t>
            </a:r>
            <a:endParaRPr lang="de-DE" sz="1800" dirty="0"/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Baseband processing can be partitioned in DSPs and FPGAs</a:t>
            </a: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en-US" sz="1800" dirty="0"/>
              <a:t>RF transceivers for 2.4 GHz and 5 GHz ISM bands</a:t>
            </a:r>
            <a:endParaRPr lang="de-D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1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End-</a:t>
            </a:r>
            <a:r>
              <a:rPr lang="de-DE" dirty="0" err="1" smtClean="0"/>
              <a:t>to</a:t>
            </a:r>
            <a:r>
              <a:rPr lang="de-DE" dirty="0" smtClean="0"/>
              <a:t>-End BER: </a:t>
            </a:r>
            <a:r>
              <a:rPr lang="de-DE" dirty="0" err="1" smtClean="0"/>
              <a:t>Normalized</a:t>
            </a:r>
            <a:r>
              <a:rPr lang="de-DE" dirty="0" smtClean="0"/>
              <a:t> Block Fading Channels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25</a:t>
            </a:fld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5305488" y="1448780"/>
                <a:ext cx="4592960" cy="2952328"/>
              </a:xfrm>
              <a:prstGeom prst="rect">
                <a:avLst/>
              </a:prstGeom>
            </p:spPr>
            <p:txBody>
              <a:bodyPr/>
              <a:lstStyle/>
              <a:p>
                <a:pPr marR="0" lvl="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None/>
                  <a:tabLst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Parameters:</a:t>
                </a:r>
                <a:b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</a:br>
                <a:endParaRPr lang="en-US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LDPC with code length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N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=1000</a:t>
                </a: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,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R</a:t>
                </a:r>
                <a:r>
                  <a:rPr lang="en-US" kern="0" baseline="-2500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c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=0</a:t>
                </a:r>
                <a:r>
                  <a:rPr lang="en-US" kern="0" dirty="0" smtClean="0">
                    <a:solidFill>
                      <a:srgbClr val="000000"/>
                    </a:solidFill>
                    <a:latin typeface="Arial"/>
                    <a:sym typeface="Symbol"/>
                  </a:rPr>
                  <a:t>.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4</a:t>
                </a: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10 iterations per SPA</a:t>
                </a:r>
              </a:p>
              <a:p>
                <a:pPr marL="34290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Normalized block fading channel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h</a:t>
                </a:r>
                <a:r>
                  <a:rPr lang="en-US" kern="0" baseline="-25000" dirty="0" err="1" smtClean="0">
                    <a:solidFill>
                      <a:srgbClr val="000000"/>
                    </a:solidFill>
                    <a:sym typeface="Symbol"/>
                  </a:rPr>
                  <a:t>A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</a:t>
                </a:r>
                <a:r>
                  <a:rPr lang="en-US" kern="0" dirty="0" smtClean="0">
                    <a:solidFill>
                      <a:srgbClr val="000000"/>
                    </a:solidFill>
                    <a:sym typeface="Symbol"/>
                  </a:rPr>
                  <a:t>1 and </a:t>
                </a:r>
                <a:r>
                  <a:rPr lang="en-US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h</a:t>
                </a:r>
                <a:r>
                  <a:rPr lang="en-US" kern="0" baseline="-25000" dirty="0" err="1" smtClean="0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r10"/>
                    <a:sym typeface="Symbol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𝑒</m:t>
                        </m:r>
                      </m:e>
                      <m:sup>
                        <m:r>
                          <a:rPr lang="de-DE" b="0" i="1" kern="0" smtClean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𝑗</m:t>
                        </m:r>
                        <m:r>
                          <m:rPr>
                            <m:nor/>
                          </m:rPr>
                          <a:rPr lang="en-US" kern="0" dirty="0">
                            <a:solidFill>
                              <a:srgbClr val="000000"/>
                            </a:solidFill>
                            <a:latin typeface="cmmi10"/>
                            <a:sym typeface="Symbol"/>
                          </a:rPr>
                          <m:t>Á</m:t>
                        </m:r>
                      </m:sup>
                    </m:sSup>
                  </m:oMath>
                </a14:m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with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Á</a:t>
                </a:r>
                <a:r>
                  <a:rPr lang="en-US" i="1" kern="0" dirty="0" smtClean="0">
                    <a:solidFill>
                      <a:srgbClr val="000000"/>
                    </a:solidFill>
                    <a:latin typeface="+mn-lt"/>
                    <a:sym typeface="SymbolPS"/>
                  </a:rPr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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U</a:t>
                </a: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(-</a:t>
                </a:r>
                <a:r>
                  <a:rPr lang="en-US" kern="0" dirty="0">
                    <a:solidFill>
                      <a:srgbClr val="000000"/>
                    </a:solidFill>
                    <a:latin typeface="cmmi10"/>
                    <a:sym typeface="Symbol"/>
                  </a:rPr>
                  <a:t> ¼</a:t>
                </a: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SymbolPS"/>
                  </a:rPr>
                  <a:t>,</a:t>
                </a:r>
                <a:r>
                  <a:rPr lang="en-US" kern="0" dirty="0" smtClean="0">
                    <a:solidFill>
                      <a:srgbClr val="000000"/>
                    </a:solidFill>
                    <a:sym typeface="SymbolPS"/>
                  </a:rPr>
                  <a:t> </a:t>
                </a:r>
                <a:r>
                  <a:rPr lang="en-US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¼</a:t>
                </a:r>
                <a:r>
                  <a:rPr lang="en-US" kern="0" dirty="0" smtClean="0">
                    <a:solidFill>
                      <a:srgbClr val="000000"/>
                    </a:solidFill>
                    <a:sym typeface="SymbolPS"/>
                  </a:rPr>
                  <a:t>)</a:t>
                </a:r>
                <a:endParaRPr lang="en-US" kern="0" dirty="0">
                  <a:solidFill>
                    <a:srgbClr val="000000"/>
                  </a:solidFill>
                  <a:latin typeface="+mn-lt"/>
                  <a:sym typeface="SymbolPS"/>
                </a:endParaRPr>
              </a:p>
              <a:p>
                <a:pPr marL="34290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kern="0" dirty="0" smtClean="0">
                    <a:solidFill>
                      <a:srgbClr val="000000"/>
                    </a:solidFill>
                    <a:latin typeface="+mn-lt"/>
                    <a:sym typeface="Wingdings" pitchFamily="2" charset="2"/>
                  </a:rPr>
                  <a:t>Received signal points may overlay</a:t>
                </a:r>
                <a:endParaRPr lang="en-US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488" y="1448780"/>
                <a:ext cx="4592960" cy="2952328"/>
              </a:xfrm>
              <a:prstGeom prst="rect">
                <a:avLst/>
              </a:prstGeom>
              <a:blipFill rotWithShape="1">
                <a:blip r:embed="rId2"/>
                <a:stretch>
                  <a:fillRect l="-1326" t="-8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nhaltsplatzhalter 2"/>
          <p:cNvSpPr txBox="1">
            <a:spLocks/>
          </p:cNvSpPr>
          <p:nvPr/>
        </p:nvSpPr>
        <p:spPr>
          <a:xfrm>
            <a:off x="471887" y="5085184"/>
            <a:ext cx="9505056" cy="1368152"/>
          </a:xfrm>
          <a:prstGeom prst="rect">
            <a:avLst/>
          </a:prstGeom>
        </p:spPr>
        <p:txBody>
          <a:bodyPr/>
          <a:lstStyle/>
          <a:p>
            <a:pPr marL="342900" lvl="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P-SCD and </a:t>
            </a:r>
            <a:r>
              <a:rPr lang="en-US" kern="0" dirty="0" smtClean="0">
                <a:solidFill>
                  <a:schemeClr val="accent6">
                    <a:lumMod val="50000"/>
                  </a:schemeClr>
                </a:solidFill>
                <a:latin typeface="+mn-lt"/>
                <a:sym typeface="Symbol"/>
              </a:rPr>
              <a:t>S-SCD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+mn-lt"/>
                <a:sym typeface="Symbol"/>
              </a:rPr>
              <a:t>perform</a:t>
            </a:r>
            <a:r>
              <a:rPr lang="de-DE" kern="0" dirty="0" smtClean="0">
                <a:solidFill>
                  <a:srgbClr val="000000"/>
                </a:solidFill>
                <a:latin typeface="+mn-lt"/>
                <a:sym typeface="Symbol"/>
              </a:rPr>
              <a:t> </a:t>
            </a:r>
            <a:r>
              <a:rPr lang="de-DE" kern="0" dirty="0" err="1" smtClean="0">
                <a:solidFill>
                  <a:srgbClr val="000000"/>
                </a:solidFill>
                <a:latin typeface="+mn-lt"/>
                <a:sym typeface="Symbol"/>
              </a:rPr>
              <a:t>worst</a:t>
            </a:r>
            <a:endParaRPr lang="en-US" kern="0" dirty="0" smtClean="0">
              <a:solidFill>
                <a:srgbClr val="000000"/>
              </a:solidFill>
              <a:latin typeface="+mn-lt"/>
              <a:sym typeface="Symbol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Improved performance by </a:t>
            </a:r>
            <a:r>
              <a:rPr lang="en-US" kern="0" dirty="0" smtClean="0">
                <a:solidFill>
                  <a:srgbClr val="FF9933"/>
                </a:solidFill>
                <a:latin typeface="+mn-lt"/>
                <a:sym typeface="Symbol"/>
              </a:rPr>
              <a:t>JCNC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C00000"/>
                </a:solidFill>
                <a:latin typeface="+mn-lt"/>
                <a:sym typeface="Symbol"/>
              </a:rPr>
              <a:t>G-JCNC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 outperforms common approaches significantly ( 1dB gain at BER 10</a:t>
            </a:r>
            <a:r>
              <a:rPr lang="en-US" kern="0" baseline="30000" dirty="0" smtClean="0">
                <a:solidFill>
                  <a:srgbClr val="000000"/>
                </a:solidFill>
                <a:latin typeface="+mn-lt"/>
                <a:sym typeface="Symbol"/>
              </a:rPr>
              <a:t>-5</a:t>
            </a: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)</a:t>
            </a:r>
          </a:p>
        </p:txBody>
      </p:sp>
      <p:pic>
        <p:nvPicPr>
          <p:cNvPr id="15" name="Picture 2" descr="C:\Users\wu\Desktop\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976793"/>
            <a:ext cx="4968552" cy="4036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2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26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32520" y="909638"/>
            <a:ext cx="8712968" cy="46799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Physical Layer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Network Coding (PLNC) requires only 2 transmission steps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1800" kern="0" baseline="0" dirty="0" smtClean="0">
                <a:solidFill>
                  <a:srgbClr val="000000"/>
                </a:solidFill>
                <a:latin typeface="+mn-lt"/>
              </a:rPr>
              <a:t>Generalized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Joint Channel Decoding and Physical Layer Network Coding (G-JCNC)</a:t>
            </a:r>
          </a:p>
          <a:p>
            <a:pPr marL="800100" lvl="1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Generalized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 Sum-Product Algorithm over       performs joint decoding of both channel codes</a:t>
            </a:r>
          </a:p>
          <a:p>
            <a:pPr marL="800100" lvl="1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1800" kern="0" baseline="0" dirty="0" smtClean="0">
                <a:solidFill>
                  <a:srgbClr val="000000"/>
                </a:solidFill>
                <a:latin typeface="+mn-lt"/>
              </a:rPr>
              <a:t>Strong performance improvements and robustness</a:t>
            </a:r>
          </a:p>
          <a:p>
            <a:pPr marL="800100" lvl="1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Generalization for higher order modulation</a:t>
            </a:r>
          </a:p>
          <a:p>
            <a:pPr marL="342900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Practical aspects, e.g., </a:t>
            </a:r>
            <a:r>
              <a:rPr lang="en-US" sz="1800" kern="0" baseline="0" dirty="0" smtClean="0">
                <a:solidFill>
                  <a:srgbClr val="000000"/>
                </a:solidFill>
                <a:latin typeface="+mn-lt"/>
              </a:rPr>
              <a:t>Carrier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Frequency Offset (CFO)</a:t>
            </a:r>
          </a:p>
          <a:p>
            <a:pPr marL="800100" lvl="1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Introduces Inter Carrier Interference (ICI)</a:t>
            </a:r>
          </a:p>
          <a:p>
            <a:pPr marL="800100" lvl="1" indent="-342900" algn="l" defTabSz="76200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en-US" sz="1800" kern="0" baseline="0" dirty="0" smtClean="0">
                <a:solidFill>
                  <a:srgbClr val="000000"/>
                </a:solidFill>
                <a:latin typeface="+mn-lt"/>
              </a:rPr>
              <a:t>ICI</a:t>
            </a:r>
            <a:r>
              <a:rPr lang="en-US" sz="1800" kern="0" dirty="0" smtClean="0">
                <a:solidFill>
                  <a:srgbClr val="000000"/>
                </a:solidFill>
                <a:latin typeface="+mn-lt"/>
              </a:rPr>
              <a:t> cancelation (ICIC) with modified S-SCD and G-JCNC results in only small performance degradation with moderate CFO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6" name="图片 5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6148009" y="1916832"/>
            <a:ext cx="317159" cy="2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Two</a:t>
            </a:r>
            <a:r>
              <a:rPr lang="de-DE" dirty="0" smtClean="0"/>
              <a:t>-Way-</a:t>
            </a:r>
            <a:r>
              <a:rPr lang="de-DE" dirty="0" err="1" smtClean="0"/>
              <a:t>Relaying</a:t>
            </a:r>
            <a:r>
              <a:rPr lang="de-DE" dirty="0" smtClean="0"/>
              <a:t>: System </a:t>
            </a:r>
            <a:r>
              <a:rPr lang="de-DE" dirty="0"/>
              <a:t>M</a:t>
            </a:r>
            <a:r>
              <a:rPr lang="de-DE" dirty="0" smtClean="0"/>
              <a:t>odel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27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836712"/>
            <a:ext cx="9001000" cy="536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15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Current Investigations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28</a:t>
            </a:fld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44488" y="1988840"/>
            <a:ext cx="8568952" cy="158417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Extension to multiple-antenna relays and distributed relays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Investigation of implementation cost and efficient hardware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Proof of concept by real-time </a:t>
            </a:r>
            <a:r>
              <a:rPr lang="en-US" kern="0" dirty="0" err="1" smtClean="0">
                <a:solidFill>
                  <a:srgbClr val="000000"/>
                </a:solidFill>
                <a:latin typeface="+mn-lt"/>
                <a:sym typeface="Symbol"/>
              </a:rPr>
              <a:t>testbed</a:t>
            </a:r>
            <a:endParaRPr lang="en-US" kern="0" dirty="0" smtClean="0">
              <a:solidFill>
                <a:srgbClr val="000000"/>
              </a:solidFill>
              <a:latin typeface="+mn-lt"/>
              <a:sym typeface="Symbol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  <a:sym typeface="Symbol"/>
              </a:rPr>
              <a:t>Realization aspects, e.g., carrier frequency offset (CFO)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4488" y="819289"/>
            <a:ext cx="927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dirty="0" smtClean="0">
                <a:latin typeface="+mn-lt"/>
              </a:rPr>
              <a:t>Joint DFG project with Institute for Electrodynamics and Microelectronics: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488" y="119675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altLang="zh-CN" b="1" dirty="0" smtClean="0">
                <a:latin typeface="+mn-lt"/>
              </a:rPr>
              <a:t>Physical Layer Network Coding in Two-Way Relaying Systems with Multiple-Antenna Relays or Distributed Single-Antenna Relays</a:t>
            </a:r>
            <a:endParaRPr lang="zh-CN" altLang="en-US" b="1" dirty="0">
              <a:latin typeface="+mn-lt"/>
            </a:endParaRPr>
          </a:p>
        </p:txBody>
      </p:sp>
      <p:pic>
        <p:nvPicPr>
          <p:cNvPr id="20482" name="Picture 2" descr="C:\Users\wu\Desktop\current_res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01" y="3645024"/>
            <a:ext cx="8606371" cy="2448272"/>
          </a:xfrm>
          <a:prstGeom prst="rect">
            <a:avLst/>
          </a:prstGeom>
          <a:noFill/>
        </p:spPr>
      </p:pic>
      <p:pic>
        <p:nvPicPr>
          <p:cNvPr id="20483" name="Picture 3" descr="C:\Users\wu\Desktop\I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7376" y="1916063"/>
            <a:ext cx="1381125" cy="371475"/>
          </a:xfrm>
          <a:prstGeom prst="rect">
            <a:avLst/>
          </a:prstGeom>
          <a:noFill/>
        </p:spPr>
      </p:pic>
      <p:pic>
        <p:nvPicPr>
          <p:cNvPr id="20484" name="Picture 4" descr="C:\Users\wu\Desktop\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7376" y="2348111"/>
            <a:ext cx="1381125" cy="50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1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29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836711"/>
            <a:ext cx="9117826" cy="550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8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Overview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Two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-Way-Relay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system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with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Physical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Layer Network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Coding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Channel Decoding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Physical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Layer Network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Coding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schemes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de-DE" dirty="0" smtClean="0"/>
              <a:t>Separate Channel Decoding (SDC)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Joint Channel </a:t>
            </a:r>
            <a:r>
              <a:rPr lang="de-DE" dirty="0" err="1" smtClean="0"/>
              <a:t>decoding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physical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Network </a:t>
            </a:r>
            <a:r>
              <a:rPr lang="de-DE" dirty="0" err="1" smtClean="0"/>
              <a:t>Coding</a:t>
            </a:r>
            <a:r>
              <a:rPr lang="de-DE" dirty="0"/>
              <a:t> </a:t>
            </a:r>
            <a:r>
              <a:rPr lang="de-DE" dirty="0" smtClean="0"/>
              <a:t>(JCNC)</a:t>
            </a:r>
          </a:p>
          <a:p>
            <a:pPr lvl="1">
              <a:spcBef>
                <a:spcPts val="600"/>
              </a:spcBef>
            </a:pPr>
            <a:r>
              <a:rPr lang="de-DE" dirty="0" err="1" smtClean="0"/>
              <a:t>Generalized</a:t>
            </a:r>
            <a:r>
              <a:rPr lang="de-DE" dirty="0" smtClean="0"/>
              <a:t> JCNC (G-JCNC)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Simulation </a:t>
            </a:r>
            <a:r>
              <a:rPr lang="de-DE" dirty="0" err="1" smtClean="0"/>
              <a:t>results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Implementation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aspects</a:t>
            </a:r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spcBef>
                <a:spcPts val="600"/>
              </a:spcBef>
            </a:pPr>
            <a:r>
              <a:rPr lang="de-DE" dirty="0" smtClean="0"/>
              <a:t>Hardware </a:t>
            </a:r>
            <a:r>
              <a:rPr lang="de-DE" dirty="0" err="1" smtClean="0"/>
              <a:t>testbed</a:t>
            </a:r>
            <a:endParaRPr lang="de-DE" dirty="0" smtClean="0"/>
          </a:p>
          <a:p>
            <a:pPr lvl="1">
              <a:spcBef>
                <a:spcPts val="600"/>
              </a:spcBef>
            </a:pPr>
            <a:r>
              <a:rPr lang="de-DE" dirty="0" smtClean="0"/>
              <a:t>Carrier </a:t>
            </a:r>
            <a:r>
              <a:rPr lang="de-DE" dirty="0" err="1" smtClean="0"/>
              <a:t>Frequency</a:t>
            </a:r>
            <a:r>
              <a:rPr lang="de-DE" dirty="0" smtClean="0"/>
              <a:t> Offset </a:t>
            </a:r>
            <a:r>
              <a:rPr lang="de-DE" dirty="0" err="1" smtClean="0"/>
              <a:t>analysis</a:t>
            </a:r>
            <a:endParaRPr lang="de-DE" dirty="0" smtClean="0"/>
          </a:p>
          <a:p>
            <a:pPr>
              <a:spcBef>
                <a:spcPts val="1200"/>
              </a:spcBef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3</a:t>
            </a:fld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0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Introduction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6496" y="908720"/>
            <a:ext cx="9361040" cy="4752528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Two-Way-Relaying system: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Two sources A and B exchange information assisted</a:t>
            </a:r>
            <a:br>
              <a:rPr lang="en-US" dirty="0" smtClean="0">
                <a:solidFill>
                  <a:srgbClr val="000000"/>
                </a:solidFill>
                <a:latin typeface="+mj-lt"/>
              </a:rPr>
            </a:br>
            <a:r>
              <a:rPr lang="en-US" dirty="0" smtClean="0">
                <a:solidFill>
                  <a:srgbClr val="000000"/>
                </a:solidFill>
                <a:latin typeface="+mj-lt"/>
              </a:rPr>
              <a:t>by a relay R</a:t>
            </a:r>
          </a:p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endParaRPr lang="en-US" dirty="0">
              <a:solidFill>
                <a:srgbClr val="000000"/>
              </a:solidFill>
              <a:latin typeface="+mj-lt"/>
            </a:endParaRPr>
          </a:p>
          <a:p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endParaRPr lang="en-US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Assumptions:</a:t>
            </a:r>
          </a:p>
          <a:p>
            <a:pPr lvl="1"/>
            <a:r>
              <a:rPr lang="en-US" dirty="0" smtClean="0">
                <a:latin typeface="+mj-lt"/>
              </a:rPr>
              <a:t>Half-duplex constraint: no simultaneous transmission and reception</a:t>
            </a:r>
            <a:endParaRPr lang="de-DE" sz="1200" dirty="0" smtClean="0">
              <a:latin typeface="+mj-lt"/>
            </a:endParaRPr>
          </a:p>
          <a:p>
            <a:pPr lvl="1"/>
            <a:r>
              <a:rPr lang="de-DE" dirty="0" smtClean="0">
                <a:solidFill>
                  <a:srgbClr val="000000"/>
                </a:solidFill>
                <a:latin typeface="+mj-lt"/>
              </a:rPr>
              <a:t>No </a:t>
            </a:r>
            <a:r>
              <a:rPr lang="de-DE" dirty="0" err="1" smtClean="0">
                <a:solidFill>
                  <a:srgbClr val="000000"/>
                </a:solidFill>
                <a:latin typeface="+mj-lt"/>
              </a:rPr>
              <a:t>direct</a:t>
            </a:r>
            <a:r>
              <a:rPr lang="de-DE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+mj-lt"/>
              </a:rPr>
              <a:t>communication</a:t>
            </a:r>
            <a:r>
              <a:rPr lang="de-DE" dirty="0" smtClean="0">
                <a:solidFill>
                  <a:srgbClr val="000000"/>
                </a:solidFill>
                <a:latin typeface="+mj-lt"/>
              </a:rPr>
              <a:t> link between A </a:t>
            </a:r>
            <a:r>
              <a:rPr lang="de-DE" dirty="0" err="1" smtClean="0">
                <a:solidFill>
                  <a:srgbClr val="000000"/>
                </a:solidFill>
                <a:latin typeface="+mj-lt"/>
              </a:rPr>
              <a:t>and</a:t>
            </a:r>
            <a:r>
              <a:rPr lang="de-DE" dirty="0" smtClean="0">
                <a:solidFill>
                  <a:srgbClr val="000000"/>
                </a:solidFill>
                <a:latin typeface="+mj-lt"/>
              </a:rPr>
              <a:t> B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Relay processing: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Processing at relay is crucial for end-to-end performance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000000"/>
                </a:solidFill>
              </a:rPr>
              <a:t>Physical layer network coding (PLNC) to combine both received signals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Objective: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Design of joint decoding and PLNC schemes at </a:t>
            </a:r>
            <a:r>
              <a:rPr lang="en-US" dirty="0" smtClean="0">
                <a:solidFill>
                  <a:srgbClr val="800000"/>
                </a:solidFill>
                <a:latin typeface="+mj-lt"/>
              </a:rPr>
              <a:t>relay</a:t>
            </a:r>
            <a:endParaRPr lang="de-DE" dirty="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4</a:t>
            </a:fld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3512842" y="1531347"/>
            <a:ext cx="2592286" cy="1465605"/>
            <a:chOff x="2936776" y="4005064"/>
            <a:chExt cx="3240360" cy="1832006"/>
          </a:xfrm>
        </p:grpSpPr>
        <p:pic>
          <p:nvPicPr>
            <p:cNvPr id="19458" name="Picture 2" descr="C:\Users\wu\Desktop\syste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36776" y="4005064"/>
              <a:ext cx="3240360" cy="1832006"/>
            </a:xfrm>
            <a:prstGeom prst="rect">
              <a:avLst/>
            </a:prstGeom>
            <a:noFill/>
          </p:spPr>
        </p:pic>
        <p:sp>
          <p:nvSpPr>
            <p:cNvPr id="8" name="椭圆 7"/>
            <p:cNvSpPr/>
            <p:nvPr/>
          </p:nvSpPr>
          <p:spPr bwMode="auto">
            <a:xfrm>
              <a:off x="5385048" y="4509120"/>
              <a:ext cx="720080" cy="50405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2936776" y="4509120"/>
              <a:ext cx="864096" cy="504056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Physical</a:t>
            </a:r>
            <a:r>
              <a:rPr lang="de-DE" dirty="0" smtClean="0"/>
              <a:t> Layer Network </a:t>
            </a:r>
            <a:r>
              <a:rPr lang="de-DE" dirty="0" err="1" smtClean="0"/>
              <a:t>Coding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5</a:t>
            </a:fld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4808984" y="1340768"/>
                <a:ext cx="4953000" cy="1944216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A and B use same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code</a:t>
                </a:r>
                <a:r>
                  <a:rPr kumimoji="0" lang="en-US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Symbol"/>
                  </a:rPr>
                  <a:t> (e.g. LDPC) with </a:t>
                </a:r>
                <a:r>
                  <a:rPr kumimoji="0" lang="en-US" sz="1800" b="1" i="1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kumimoji="0" lang="en-US" sz="1600" b="0" i="0" u="none" strike="noStrike" kern="0" cap="none" spc="0" normalizeH="0" baseline="-2500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Symbol"/>
                  </a:rPr>
                  <a:t>A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Symbol"/>
                  </a:rPr>
                  <a:t> and </a:t>
                </a:r>
                <a:r>
                  <a:rPr lang="en-US" sz="1800" b="1" i="1" kern="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kern="0" baseline="-25000" dirty="0" err="1" smtClean="0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Symbol"/>
                  </a:rPr>
                  <a:t> as </a:t>
                </a:r>
                <a:r>
                  <a:rPr kumimoji="0" lang="en-US" sz="1800" b="0" i="0" u="none" strike="noStrike" kern="0" cap="none" spc="0" normalizeH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Symbol"/>
                  </a:rPr>
                  <a:t>codewords</a:t>
                </a:r>
                <a:endParaRPr kumimoji="0" lang="en-US" sz="1800" b="0" i="0" u="none" strike="noStrike" kern="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sym typeface="Symbol"/>
                </a:endParaRPr>
              </a:p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1800" b="1" kern="0" dirty="0" smtClean="0">
                    <a:solidFill>
                      <a:srgbClr val="000000"/>
                    </a:solidFill>
                    <a:latin typeface="cmsy10" panose="020B0500000000000000" pitchFamily="34" charset="0"/>
                    <a:sym typeface="Symbol"/>
                  </a:rPr>
                  <a:t>M</a:t>
                </a:r>
                <a:r>
                  <a:rPr lang="en-US" altLang="zh-CN" sz="1800" b="1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:</a:t>
                </a:r>
                <a:r>
                  <a:rPr lang="en-US" altLang="zh-CN" sz="1800" b="1" kern="0" dirty="0" smtClean="0">
                    <a:solidFill>
                      <a:srgbClr val="000000"/>
                    </a:solidFill>
                    <a:latin typeface="cmsy10" panose="020B0500000000000000" pitchFamily="34" charset="0"/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modulation scheme </a:t>
                </a: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kumimoji="0" lang="en-US" sz="18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Symbol"/>
                  </a:rPr>
                  <a:t>A and B transmit simultaneously to R</a:t>
                </a:r>
              </a:p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R estimates relay 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latin typeface="+mj-lt"/>
                    <a:sym typeface="Symbol"/>
                  </a:rPr>
                  <a:t>codeword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b10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AB</a:t>
                </a:r>
                <a:r>
                  <a:rPr lang="en-US" sz="1800" b="1" i="1" kern="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using superimposed signal 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latin typeface="cmmib10" panose="020B0500000000000000" pitchFamily="34" charset="0"/>
                    <a:cs typeface="Times New Roman" panose="02020603050405020304" pitchFamily="18" charset="0"/>
                    <a:sym typeface="Symbol"/>
                  </a:rPr>
                  <a:t>y</a:t>
                </a:r>
                <a:r>
                  <a:rPr lang="en-US" sz="1800" kern="0" baseline="-25000" dirty="0" err="1" smtClean="0">
                    <a:solidFill>
                      <a:srgbClr val="000000"/>
                    </a:solidFill>
                    <a:latin typeface="+mj-lt"/>
                    <a:sym typeface="Symbol"/>
                  </a:rPr>
                  <a:t>R</a:t>
                </a:r>
                <a:endParaRPr lang="en-US" sz="1800" kern="0" baseline="-25000" dirty="0" smtClean="0">
                  <a:solidFill>
                    <a:srgbClr val="000000"/>
                  </a:solidFill>
                  <a:latin typeface="+mj-lt"/>
                  <a:sym typeface="Symbol"/>
                </a:endParaRPr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984" y="1340768"/>
                <a:ext cx="4953000" cy="1944216"/>
              </a:xfrm>
              <a:prstGeom prst="rect">
                <a:avLst/>
              </a:prstGeom>
              <a:blipFill rotWithShape="1">
                <a:blip r:embed="rId3"/>
                <a:stretch>
                  <a:fillRect l="-862" t="-1567" r="-985" b="-31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Inhaltsplatzhalter 2"/>
          <p:cNvSpPr txBox="1">
            <a:spLocks/>
          </p:cNvSpPr>
          <p:nvPr/>
        </p:nvSpPr>
        <p:spPr>
          <a:xfrm>
            <a:off x="272480" y="908720"/>
            <a:ext cx="4104456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None/>
              <a:tabLst/>
              <a:defRPr/>
            </a:pPr>
            <a:r>
              <a:rPr lang="en-US" sz="1800" kern="0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Phase l (Multiple access)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None/>
              <a:tabLst/>
              <a:defRPr/>
            </a:pPr>
            <a:endParaRPr lang="en-US" sz="1800" kern="0" dirty="0" smtClean="0">
              <a:solidFill>
                <a:srgbClr val="000000"/>
              </a:solidFill>
              <a:latin typeface="+mj-lt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344488" y="3933056"/>
            <a:ext cx="4104456" cy="3600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None/>
              <a:tabLst/>
              <a:defRPr/>
            </a:pPr>
            <a:r>
              <a:rPr lang="en-US" sz="1800" kern="0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Phase </a:t>
            </a:r>
            <a:r>
              <a:rPr lang="en-US" sz="1800" kern="0" noProof="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ll</a:t>
            </a:r>
            <a:r>
              <a:rPr lang="en-US" sz="1800" kern="0" noProof="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(Broadcast)</a:t>
            </a: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None/>
              <a:tabLst/>
              <a:defRPr/>
            </a:pPr>
            <a:endParaRPr lang="en-US" sz="1800" kern="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342900" marR="0" lvl="0" indent="-342900" algn="l" defTabSz="7620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Tx/>
              <a:buNone/>
              <a:tabLst/>
              <a:defRPr/>
            </a:pPr>
            <a:endParaRPr kumimoji="0" lang="en-US" sz="1800" b="0" i="0" u="none" strike="noStrike" kern="0" cap="none" spc="0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7" name="直接连接符 16"/>
          <p:cNvCxnSpPr/>
          <p:nvPr/>
        </p:nvCxnSpPr>
        <p:spPr bwMode="auto">
          <a:xfrm>
            <a:off x="344488" y="3717032"/>
            <a:ext cx="914501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Inhaltsplatzhalter 2"/>
              <p:cNvSpPr txBox="1">
                <a:spLocks/>
              </p:cNvSpPr>
              <p:nvPr/>
            </p:nvSpPr>
            <p:spPr>
              <a:xfrm>
                <a:off x="4392488" y="3789040"/>
                <a:ext cx="5457056" cy="25922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None/>
                  <a:defRPr/>
                </a:pPr>
                <a:r>
                  <a:rPr lang="en-US" sz="1800" kern="0" dirty="0" smtClean="0">
                    <a:solidFill>
                      <a:schemeClr val="accent6">
                        <a:lumMod val="50000"/>
                      </a:schemeClr>
                    </a:solidFill>
                    <a:latin typeface="+mj-lt"/>
                    <a:sym typeface="Symbol"/>
                  </a:rPr>
                  <a:t>Challenge: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 How to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10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AB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 from 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latin typeface="cmmib10" panose="020B0500000000000000" pitchFamily="34" charset="0"/>
                    <a:cs typeface="Times New Roman" panose="02020603050405020304" pitchFamily="18" charset="0"/>
                    <a:sym typeface="Symbol"/>
                  </a:rPr>
                  <a:t>y</a:t>
                </a:r>
                <a:r>
                  <a:rPr lang="en-US" sz="1800" kern="0" baseline="-25000" dirty="0" err="1" smtClean="0">
                    <a:solidFill>
                      <a:srgbClr val="000000"/>
                    </a:solidFill>
                    <a:sym typeface="Symbol"/>
                  </a:rPr>
                  <a:t>R</a:t>
                </a:r>
                <a:r>
                  <a:rPr lang="en-US" sz="1800" kern="0" baseline="-25000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?</a:t>
                </a:r>
              </a:p>
              <a:p>
                <a:pPr marL="800100" lvl="1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SymbolPS" panose="05050102010607020607" pitchFamily="18" charset="2"/>
                  <a:buChar char="®"/>
                  <a:defRPr/>
                </a:pPr>
                <a:r>
                  <a:rPr lang="en-US" sz="1800" kern="0" dirty="0" smtClean="0">
                    <a:solidFill>
                      <a:srgbClr val="C00000"/>
                    </a:solidFill>
                    <a:latin typeface="+mj-lt"/>
                    <a:sym typeface="SymbolPS"/>
                  </a:rPr>
                  <a:t>Joint channel decoding and PLNC </a:t>
                </a:r>
              </a:p>
              <a:p>
                <a:pPr marL="800100" lvl="1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j-lt"/>
                  <a:sym typeface="Symbol"/>
                </a:endParaRPr>
              </a:p>
              <a:p>
                <a:pPr marL="800100" lvl="1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Separated 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channel decoding (SCD)</a:t>
                </a:r>
              </a:p>
              <a:p>
                <a:pPr marL="800100" lvl="1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Joint channel decoding and physical layer network coding (JCNC)</a:t>
                </a:r>
              </a:p>
              <a:p>
                <a:pPr marL="800100" lvl="1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j-lt"/>
                    <a:sym typeface="Symbol"/>
                  </a:rPr>
                  <a:t>Generalized JCNC (G-JCNC)</a:t>
                </a:r>
              </a:p>
            </p:txBody>
          </p:sp>
        </mc:Choice>
        <mc:Fallback>
          <p:sp>
            <p:nvSpPr>
              <p:cNvPr id="18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88" y="3789040"/>
                <a:ext cx="5457056" cy="2592288"/>
              </a:xfrm>
              <a:prstGeom prst="rect">
                <a:avLst/>
              </a:prstGeom>
              <a:blipFill rotWithShape="1">
                <a:blip r:embed="rId4"/>
                <a:stretch>
                  <a:fillRect l="-1006" t="-16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图片 2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965082" y="1484784"/>
            <a:ext cx="2907798" cy="240792"/>
          </a:xfrm>
          <a:prstGeom prst="rect">
            <a:avLst/>
          </a:prstGeom>
        </p:spPr>
      </p:pic>
      <p:pic>
        <p:nvPicPr>
          <p:cNvPr id="22" name="Picture 2" descr="C:\Users\wu\Desktop\M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241" y="1916832"/>
            <a:ext cx="4039703" cy="1599173"/>
          </a:xfrm>
          <a:prstGeom prst="rect">
            <a:avLst/>
          </a:prstGeom>
          <a:noFill/>
        </p:spPr>
      </p:pic>
      <p:pic>
        <p:nvPicPr>
          <p:cNvPr id="23" name="Picture 3" descr="C:\Users\wu\Desktop\B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878" y="4304287"/>
            <a:ext cx="4031066" cy="1933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08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3" descr="C:\Users\wu\Desktop\con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73280" y="1340768"/>
            <a:ext cx="2333831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definitions</a:t>
            </a:r>
            <a:r>
              <a:rPr lang="de-DE" dirty="0" smtClean="0"/>
              <a:t> (</a:t>
            </a:r>
            <a:r>
              <a:rPr lang="de-DE" dirty="0" err="1" smtClean="0"/>
              <a:t>examplary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BPSK, </a:t>
            </a:r>
            <a:r>
              <a:rPr lang="de-DE" dirty="0" smtClean="0">
                <a:latin typeface="cmmi10"/>
              </a:rPr>
              <a:t>M</a:t>
            </a:r>
            <a:r>
              <a:rPr lang="de-DE" dirty="0" smtClean="0">
                <a:latin typeface="cmr10"/>
              </a:rPr>
              <a:t>=2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6</a:t>
            </a:fld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Inhaltsplatzhalter 2"/>
              <p:cNvSpPr txBox="1">
                <a:spLocks/>
              </p:cNvSpPr>
              <p:nvPr/>
            </p:nvSpPr>
            <p:spPr>
              <a:xfrm>
                <a:off x="488504" y="836712"/>
                <a:ext cx="7632848" cy="5400600"/>
              </a:xfrm>
              <a:prstGeom prst="rect">
                <a:avLst/>
              </a:prstGeom>
            </p:spPr>
            <p:txBody>
              <a:bodyPr/>
              <a:lstStyle/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Decoding acts on </a:t>
                </a:r>
                <a:r>
                  <a:rPr lang="en-US" sz="1800" kern="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superimposed noise-free receive signal</a:t>
                </a: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indent="-342900" algn="l" defTabSz="762000">
                  <a:lnSpc>
                    <a:spcPct val="150000"/>
                  </a:lnSpc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BPSK with </a:t>
                </a:r>
                <a:r>
                  <a:rPr lang="en-US" altLang="zh-CN" sz="1800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x</a:t>
                </a:r>
                <a:r>
                  <a:rPr lang="en-US" altLang="zh-CN" sz="1800" kern="0" baseline="-25000" dirty="0" err="1" smtClean="0">
                    <a:solidFill>
                      <a:srgbClr val="000000"/>
                    </a:solidFill>
                    <a:latin typeface="+mn-lt"/>
                    <a:sym typeface="Symbol"/>
                  </a:rPr>
                  <a:t>A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,</a:t>
                </a:r>
                <a:r>
                  <a:rPr lang="en-US" altLang="zh-CN" sz="1800" kern="0" dirty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 </a:t>
                </a:r>
                <a:r>
                  <a:rPr lang="en-US" altLang="zh-CN" sz="1800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x</a:t>
                </a:r>
                <a:r>
                  <a:rPr lang="en-US" altLang="zh-CN" sz="1800" kern="0" baseline="-25000" dirty="0" err="1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∈</m:t>
                    </m:r>
                    <m:r>
                      <a:rPr lang="de-DE" altLang="zh-CN" sz="1800" b="0" i="1" kern="0" dirty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 </m:t>
                    </m:r>
                  </m:oMath>
                </a14:m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PS"/>
                  </a:rPr>
                  <a:t>{</a:t>
                </a:r>
                <a14:m>
                  <m:oMath xmlns:m="http://schemas.openxmlformats.org/officeDocument/2006/math">
                    <m:r>
                      <a:rPr lang="en-US" altLang="zh-CN" sz="180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±</m:t>
                    </m:r>
                    <m:r>
                      <a:rPr lang="de-DE" altLang="zh-CN" sz="1800" b="0" i="1" kern="0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1</m:t>
                    </m:r>
                  </m:oMath>
                </a14:m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PS"/>
                  </a:rPr>
                  <a:t>}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: </a:t>
                </a:r>
                <a:r>
                  <a:rPr lang="en-US" altLang="zh-CN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s</a:t>
                </a:r>
                <a:r>
                  <a:rPr lang="en-US" altLang="zh-CN" kern="0" baseline="-25000" dirty="0" err="1" smtClean="0">
                    <a:solidFill>
                      <a:srgbClr val="000000"/>
                    </a:solidFill>
                    <a:latin typeface="+mn-lt"/>
                    <a:sym typeface="Symbol"/>
                  </a:rPr>
                  <a:t>AB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has </a:t>
                </a:r>
                <a:r>
                  <a:rPr lang="en-US" altLang="zh-CN" sz="1800" kern="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at most </a:t>
                </a:r>
                <a:r>
                  <a:rPr lang="en-US" altLang="zh-CN" sz="1800" kern="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altLang="zh-CN" sz="1800" kern="0" dirty="0" smtClean="0">
                    <a:solidFill>
                      <a:srgbClr val="C00000"/>
                    </a:solidFill>
                    <a:latin typeface="cmmi10"/>
                    <a:sym typeface="Symbol"/>
                  </a:rPr>
                  <a:t>M</a:t>
                </a:r>
                <a:r>
                  <a:rPr lang="en-US" altLang="zh-CN" sz="1800" kern="0" baseline="30000" dirty="0" smtClean="0">
                    <a:solidFill>
                      <a:srgbClr val="C00000"/>
                    </a:solidFill>
                    <a:latin typeface="cmr10"/>
                    <a:sym typeface="Symbol"/>
                  </a:rPr>
                  <a:t>2 </a:t>
                </a:r>
                <a:r>
                  <a:rPr lang="en-US" altLang="zh-CN" sz="1800" kern="0" dirty="0" smtClean="0">
                    <a:solidFill>
                      <a:srgbClr val="C00000"/>
                    </a:solidFill>
                    <a:latin typeface="cmr10"/>
                    <a:sym typeface="Symbol"/>
                  </a:rPr>
                  <a:t>=4</a:t>
                </a:r>
                <a:r>
                  <a:rPr lang="en-US" altLang="zh-CN" sz="1800" kern="0" baseline="30000" dirty="0" smtClean="0">
                    <a:solidFill>
                      <a:srgbClr val="C00000"/>
                    </a:solidFill>
                    <a:latin typeface="cmr10"/>
                    <a:sym typeface="Symbol"/>
                  </a:rPr>
                  <a:t> </a:t>
                </a:r>
                <a:r>
                  <a:rPr lang="en-US" altLang="zh-CN" sz="1800" kern="0" dirty="0" smtClean="0">
                    <a:solidFill>
                      <a:srgbClr val="2A2AB0"/>
                    </a:solidFill>
                    <a:sym typeface="Symbol"/>
                  </a:rPr>
                  <a:t>constellation points (hypotheses)</a:t>
                </a:r>
                <a:r>
                  <a:rPr lang="en-US" altLang="zh-CN" sz="1800" kern="0" dirty="0" smtClean="0">
                    <a:solidFill>
                      <a:schemeClr val="accent6">
                        <a:lumMod val="50000"/>
                      </a:schemeClr>
                    </a:solidFill>
                    <a:sym typeface="Symbol"/>
                  </a:rPr>
                  <a:t> 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sym typeface="Symbol"/>
                  </a:rPr>
                  <a:t>with </a:t>
                </a:r>
                <a:r>
                  <a:rPr lang="en-US" altLang="zh-CN" sz="1800" kern="0" dirty="0" err="1">
                    <a:solidFill>
                      <a:srgbClr val="000000"/>
                    </a:solidFill>
                    <a:latin typeface="cmmi10"/>
                    <a:sym typeface="Symbol"/>
                  </a:rPr>
                  <a:t>s</a:t>
                </a:r>
                <a:r>
                  <a:rPr lang="en-US" altLang="zh-CN" sz="1800" kern="0" baseline="-25000" dirty="0" err="1" smtClean="0">
                    <a:solidFill>
                      <a:srgbClr val="000000"/>
                    </a:solidFill>
                    <a:sym typeface="Symbol"/>
                  </a:rPr>
                  <a:t>AB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ea typeface="Cambria Math"/>
                    <a:sym typeface="SymbolP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0" dirty="0">
                        <a:solidFill>
                          <a:srgbClr val="000000"/>
                        </a:solidFill>
                        <a:latin typeface="Cambria Math"/>
                        <a:ea typeface="Cambria Math"/>
                        <a:sym typeface="SymbolPS"/>
                      </a:rPr>
                      <m:t>∈</m:t>
                    </m:r>
                  </m:oMath>
                </a14:m>
                <a:r>
                  <a:rPr lang="en-US" altLang="zh-CN" sz="1800" b="1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 </a:t>
                </a:r>
                <a:r>
                  <a:rPr lang="en-US" altLang="zh-CN" sz="1800" b="1" kern="0" dirty="0" smtClean="0">
                    <a:solidFill>
                      <a:srgbClr val="000000"/>
                    </a:solidFill>
                    <a:latin typeface="cmsy10" panose="020B0500000000000000" pitchFamily="34" charset="0"/>
                    <a:sym typeface="Symbol"/>
                  </a:rPr>
                  <a:t>S</a:t>
                </a:r>
                <a:r>
                  <a:rPr lang="en-US" altLang="zh-CN" sz="1800" kern="0" baseline="-25000" dirty="0" smtClean="0">
                    <a:solidFill>
                      <a:srgbClr val="000000"/>
                    </a:solidFill>
                    <a:sym typeface="Symbol"/>
                  </a:rPr>
                  <a:t>AB 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sym typeface="Symbol"/>
                  </a:rPr>
                  <a:t>and </a:t>
                </a:r>
                <a:r>
                  <a:rPr lang="en-US" altLang="zh-CN" sz="1800" b="1" kern="0" dirty="0" smtClean="0">
                    <a:solidFill>
                      <a:srgbClr val="000000"/>
                    </a:solidFill>
                    <a:latin typeface="cmsy10" panose="020B0500000000000000" pitchFamily="34" charset="0"/>
                    <a:sym typeface="Symbol"/>
                  </a:rPr>
                  <a:t>S</a:t>
                </a:r>
                <a:r>
                  <a:rPr lang="en-US" altLang="zh-CN" sz="1800" kern="0" baseline="-25000" dirty="0" smtClean="0">
                    <a:solidFill>
                      <a:srgbClr val="000000"/>
                    </a:solidFill>
                    <a:sym typeface="Symbol"/>
                  </a:rPr>
                  <a:t>AB</a:t>
                </a:r>
                <a:r>
                  <a:rPr lang="en-US" altLang="zh-CN" sz="1800" kern="0" dirty="0" smtClean="0">
                    <a:solidFill>
                      <a:srgbClr val="000000"/>
                    </a:solidFill>
                    <a:sym typeface="Symbol"/>
                  </a:rPr>
                  <a:t> as set of hypotheses </a:t>
                </a:r>
                <a:endParaRPr lang="en-US" altLang="zh-CN" sz="1800" b="1" kern="0" dirty="0">
                  <a:solidFill>
                    <a:srgbClr val="000000"/>
                  </a:solidFill>
                  <a:latin typeface="cmsy10" panose="020B0500000000000000" pitchFamily="34" charset="0"/>
                  <a:sym typeface="Symbol"/>
                </a:endParaRPr>
              </a:p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endParaRPr lang="en-US" altLang="zh-CN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altLang="zh-CN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Define </a:t>
                </a:r>
                <a:r>
                  <a:rPr lang="en-US" altLang="zh-CN" sz="1800" kern="0" dirty="0" smtClean="0">
                    <a:solidFill>
                      <a:srgbClr val="C00000"/>
                    </a:solidFill>
                    <a:latin typeface="+mn-lt"/>
                    <a:sym typeface="Symbol"/>
                  </a:rPr>
                  <a:t>code symbol tuple </a:t>
                </a:r>
                <a:r>
                  <a:rPr lang="en-US" kern="0" dirty="0" err="1" smtClean="0">
                    <a:solidFill>
                      <a:srgbClr val="C00000"/>
                    </a:solidFill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AB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= [</a:t>
                </a:r>
                <a:r>
                  <a:rPr lang="en-US" sz="1800" kern="0" dirty="0" err="1" smtClean="0">
                    <a:solidFill>
                      <a:srgbClr val="C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err="1" smtClean="0">
                    <a:solidFill>
                      <a:srgbClr val="C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]</a:t>
                </a:r>
                <a:r>
                  <a:rPr lang="en-US" altLang="zh-CN" kern="0" dirty="0">
                    <a:solidFill>
                      <a:srgbClr val="C00000"/>
                    </a:solidFill>
                    <a:ea typeface="Cambria Math"/>
                    <a:sym typeface="SymbolP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 kern="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SymbolPS"/>
                      </a:rPr>
                      <m:t>∈</m:t>
                    </m:r>
                  </m:oMath>
                </a14:m>
                <a:r>
                  <a:rPr lang="en-US" altLang="zh-CN" b="1" kern="0" dirty="0">
                    <a:solidFill>
                      <a:srgbClr val="C00000"/>
                    </a:solidFill>
                    <a:latin typeface="cmmi10"/>
                    <a:sym typeface="Symbol"/>
                  </a:rPr>
                  <a:t> </a:t>
                </a:r>
                <a:r>
                  <a:rPr lang="en-US" altLang="zh-CN" b="1" kern="0" dirty="0" smtClean="0">
                    <a:solidFill>
                      <a:srgbClr val="C00000"/>
                    </a:solidFill>
                    <a:latin typeface="cmsy10" panose="020B0500000000000000" pitchFamily="34" charset="0"/>
                    <a:sym typeface="Symbol"/>
                  </a:rPr>
                  <a:t>C</a:t>
                </a:r>
                <a:r>
                  <a:rPr lang="en-US" altLang="zh-CN" kern="0" baseline="-25000" dirty="0" smtClean="0">
                    <a:solidFill>
                      <a:srgbClr val="C00000"/>
                    </a:solidFill>
                    <a:sym typeface="Symbol"/>
                  </a:rPr>
                  <a:t>AB</a:t>
                </a:r>
                <a:endParaRPr lang="en-US" kern="0" dirty="0" smtClean="0">
                  <a:solidFill>
                    <a:srgbClr val="C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700" kern="0" dirty="0" smtClean="0">
                  <a:solidFill>
                    <a:srgbClr val="C00000"/>
                  </a:solidFill>
                  <a:latin typeface="+mn-lt"/>
                  <a:sym typeface="Symbol"/>
                </a:endParaRPr>
              </a:p>
              <a:p>
                <a:pPr marL="34290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A-posteriori probability (APP) of  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latin typeface="cmmi10"/>
                    <a:sym typeface="Symbol"/>
                  </a:rPr>
                  <a:t>i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latin typeface="+mn-lt"/>
                    <a:sym typeface="Symbol"/>
                  </a:rPr>
                  <a:t>-th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hypothesis with </a:t>
                </a:r>
                <a:r>
                  <a:rPr lang="de-DE" sz="1800" dirty="0" smtClean="0">
                    <a:latin typeface="cmmi10"/>
                  </a:rPr>
                  <a:t>i</a:t>
                </a:r>
                <a:r>
                  <a:rPr lang="de-DE" sz="1800" dirty="0" smtClean="0">
                    <a:latin typeface="cmr10"/>
                  </a:rPr>
                  <a:t>=0..3</a:t>
                </a:r>
              </a:p>
              <a:p>
                <a:pPr marL="34290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endParaRPr lang="de-DE" dirty="0">
                  <a:latin typeface="cmr10"/>
                </a:endParaRPr>
              </a:p>
              <a:p>
                <a:pPr marL="34290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de-DE" sz="1800" dirty="0" smtClean="0">
                    <a:latin typeface="+mj-lt"/>
                  </a:rPr>
                  <a:t>Mapping:</a:t>
                </a:r>
                <a:endParaRPr lang="de-DE" sz="1800" dirty="0">
                  <a:latin typeface="+mj-lt"/>
                </a:endParaRPr>
              </a:p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endParaRPr lang="en-US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</p:txBody>
          </p:sp>
        </mc:Choice>
        <mc:Fallback>
          <p:sp>
            <p:nvSpPr>
              <p:cNvPr id="49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04" y="836712"/>
                <a:ext cx="7632848" cy="5400600"/>
              </a:xfrm>
              <a:prstGeom prst="rect">
                <a:avLst/>
              </a:prstGeom>
              <a:blipFill rotWithShape="1">
                <a:blip r:embed="rId6"/>
                <a:stretch>
                  <a:fillRect l="-479" t="-5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图片 5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2891781" y="1412776"/>
            <a:ext cx="2349251" cy="215646"/>
          </a:xfrm>
          <a:prstGeom prst="rect">
            <a:avLst/>
          </a:prstGeom>
        </p:spPr>
      </p:pic>
      <p:graphicFrame>
        <p:nvGraphicFramePr>
          <p:cNvPr id="60" name="Tabel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402757"/>
              </p:ext>
            </p:extLst>
          </p:nvPr>
        </p:nvGraphicFramePr>
        <p:xfrm>
          <a:off x="2216696" y="4653136"/>
          <a:ext cx="5605645" cy="1533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2073"/>
                <a:gridCol w="692073"/>
                <a:gridCol w="692073"/>
                <a:gridCol w="692073"/>
                <a:gridCol w="692073"/>
                <a:gridCol w="692073"/>
                <a:gridCol w="692073"/>
                <a:gridCol w="761134"/>
              </a:tblGrid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latin typeface="cmmi8" panose="020B0500000000000000" pitchFamily="34" charset="0"/>
                        </a:rPr>
                        <a:t>i</a:t>
                      </a:r>
                      <a:endParaRPr lang="de-DE" sz="1500" dirty="0">
                        <a:latin typeface="cmmi8" panose="020B0500000000000000" pitchFamily="34" charset="0"/>
                      </a:endParaRPr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5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B</a:t>
                      </a:r>
                      <a:r>
                        <a:rPr lang="en-US" sz="15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AB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c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AB</a:t>
                      </a:r>
                      <a:r>
                        <a:rPr lang="en-US" sz="15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x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5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x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B</a:t>
                      </a:r>
                      <a:r>
                        <a:rPr lang="en-US" sz="15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s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AB</a:t>
                      </a:r>
                      <a:r>
                        <a:rPr lang="en-US" sz="1500" kern="0" baseline="-25000" dirty="0" smtClean="0">
                          <a:solidFill>
                            <a:srgbClr val="000000"/>
                          </a:solidFill>
                          <a:sym typeface="Symbol"/>
                        </a:rPr>
                        <a:t> 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+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>
                          <a:solidFill>
                            <a:srgbClr val="000000"/>
                          </a:solidFill>
                          <a:latin typeface="+mj-lt"/>
                          <a:sym typeface="Symbol"/>
                        </a:rPr>
                        <a:t>-</a:t>
                      </a:r>
                      <a:r>
                        <a:rPr lang="en-US" sz="1500" kern="0" baseline="0" dirty="0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 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+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>
                          <a:latin typeface="cmmi10"/>
                        </a:rPr>
                        <a:t>D</a:t>
                      </a:r>
                      <a:endParaRPr lang="de-DE" sz="1500" dirty="0">
                        <a:latin typeface="cmmi10"/>
                      </a:endParaRPr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-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</a:tr>
              <a:tr h="306642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3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0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1+</a:t>
                      </a:r>
                      <a:r>
                        <a:rPr lang="de-DE" sz="1500" dirty="0" smtClean="0">
                          <a:latin typeface="cmmi10"/>
                        </a:rPr>
                        <a:t>D</a:t>
                      </a:r>
                      <a:endParaRPr lang="de-DE" sz="1500" dirty="0">
                        <a:latin typeface="cmmi10"/>
                      </a:endParaRPr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-1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kern="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  <a:sym typeface="Symbol"/>
                        </a:rPr>
                        <a:t>-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A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sym typeface="Symbol"/>
                        </a:rPr>
                        <a:t>-</a:t>
                      </a:r>
                      <a:r>
                        <a:rPr lang="en-US" sz="1500" kern="0" baseline="0" dirty="0" err="1" smtClean="0">
                          <a:solidFill>
                            <a:srgbClr val="000000"/>
                          </a:solidFill>
                          <a:latin typeface="cmmi8" panose="020B0500000000000000" pitchFamily="34" charset="0"/>
                          <a:sym typeface="Symbol"/>
                        </a:rPr>
                        <a:t>h</a:t>
                      </a:r>
                      <a:r>
                        <a:rPr lang="en-US" sz="1500" kern="0" baseline="-25000" dirty="0" err="1" smtClean="0">
                          <a:solidFill>
                            <a:srgbClr val="000000"/>
                          </a:solidFill>
                          <a:latin typeface="+mn-lt"/>
                          <a:sym typeface="Symbol"/>
                        </a:rPr>
                        <a:t>B</a:t>
                      </a:r>
                      <a:endParaRPr lang="de-DE" sz="1500" dirty="0"/>
                    </a:p>
                  </a:txBody>
                  <a:tcPr marL="76660" marR="76660" marT="38330" marB="38330"/>
                </a:tc>
              </a:tr>
            </a:tbl>
          </a:graphicData>
        </a:graphic>
      </p:graphicFrame>
      <p:pic>
        <p:nvPicPr>
          <p:cNvPr id="67" name="图片 6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lum/>
          </a:blip>
          <a:stretch>
            <a:fillRect/>
          </a:stretch>
        </p:blipFill>
        <p:spPr bwMode="auto">
          <a:xfrm>
            <a:off x="5543123" y="4077072"/>
            <a:ext cx="2362205" cy="278893"/>
          </a:xfrm>
          <a:prstGeom prst="rect">
            <a:avLst/>
          </a:prstGeom>
        </p:spPr>
      </p:pic>
      <p:pic>
        <p:nvPicPr>
          <p:cNvPr id="46" name="Grafik 4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6122" y="4077072"/>
            <a:ext cx="3136867" cy="28078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 bwMode="auto">
          <a:xfrm>
            <a:off x="5327099" y="405086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800" dirty="0" smtClean="0">
                <a:latin typeface="Calibri" panose="020F0502020204030204" pitchFamily="34" charset="0"/>
                <a:sym typeface="Symbol"/>
              </a:rPr>
              <a:t></a:t>
            </a:r>
            <a:endParaRPr lang="de-DE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wu\Desktop\cons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5288" y="1268842"/>
            <a:ext cx="2191329" cy="2199240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2"/>
              <p:cNvSpPr txBox="1">
                <a:spLocks/>
              </p:cNvSpPr>
              <p:nvPr/>
            </p:nvSpPr>
            <p:spPr>
              <a:xfrm>
                <a:off x="56456" y="836712"/>
                <a:ext cx="10297145" cy="5688632"/>
              </a:xfrm>
              <a:prstGeom prst="rect">
                <a:avLst/>
              </a:prstGeom>
            </p:spPr>
            <p:txBody>
              <a:bodyPr/>
              <a:lstStyle/>
              <a:p>
                <a:pPr marL="285750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sym typeface="Symbol"/>
                  </a:rPr>
                  <a:t>Idea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: Estimate code symbols </a:t>
                </a:r>
                <a:r>
                  <a:rPr lang="en-US" sz="1800" kern="0" dirty="0" err="1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>
                    <a:solidFill>
                      <a:srgbClr val="000000"/>
                    </a:solidFill>
                    <a:sym typeface="Symbol"/>
                  </a:rPr>
                  <a:t>A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and 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explicitly and apply succeeding XOR operation</a:t>
                </a:r>
                <a:b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</a:b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        to obtain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9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AB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 </a:t>
                </a:r>
                <a:b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</a:b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Calculate APPs for </a:t>
                </a:r>
                <a:r>
                  <a:rPr lang="en-US" sz="1600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600" kern="0" baseline="-25000" dirty="0" err="1" smtClean="0">
                    <a:solidFill>
                      <a:srgbClr val="000000"/>
                    </a:solidFill>
                    <a:sym typeface="Symbol"/>
                  </a:rPr>
                  <a:t>A</a:t>
                </a:r>
                <a:r>
                  <a:rPr lang="en-US" sz="1600" kern="0" dirty="0" smtClean="0">
                    <a:solidFill>
                      <a:srgbClr val="000000"/>
                    </a:solidFill>
                    <a:sym typeface="Symbol"/>
                  </a:rPr>
                  <a:t> and </a:t>
                </a:r>
                <a:r>
                  <a:rPr lang="en-US" sz="1600" kern="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600" kern="0" baseline="-25000" dirty="0" err="1" smtClean="0">
                    <a:solidFill>
                      <a:srgbClr val="000000"/>
                    </a:solidFill>
                    <a:sym typeface="Symbol"/>
                  </a:rPr>
                  <a:t>B</a:t>
                </a:r>
                <a:endParaRPr lang="en-US" sz="1600" kern="0" dirty="0">
                  <a:solidFill>
                    <a:srgbClr val="000000"/>
                  </a:solidFill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Perform </a:t>
                </a:r>
                <a:r>
                  <a:rPr lang="en-US" sz="1600" kern="0" dirty="0" err="1" smtClean="0">
                    <a:solidFill>
                      <a:srgbClr val="000000"/>
                    </a:solidFill>
                    <a:latin typeface="+mn-lt"/>
                    <a:sym typeface="Symbol"/>
                  </a:rPr>
                  <a:t>symbolwise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decoding for each source by sum-product algorithm (SPA)</a:t>
                </a: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285750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Interpretation as common multiple access problem (counterpart is processed as interference)</a:t>
                </a:r>
              </a:p>
            </p:txBody>
          </p:sp>
        </mc:Choice>
        <mc:Fallback xmlns="">
          <p:sp>
            <p:nvSpPr>
              <p:cNvPr id="5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6" y="836712"/>
                <a:ext cx="10297145" cy="5688632"/>
              </a:xfrm>
              <a:prstGeom prst="rect">
                <a:avLst/>
              </a:prstGeom>
              <a:blipFill rotWithShape="1">
                <a:blip r:embed="rId5"/>
                <a:stretch>
                  <a:fillRect l="-355" t="-7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Separated Channel Decoding (SCD)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7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2" name="Grafik 1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105" y="2204864"/>
            <a:ext cx="3176862" cy="26671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7402" y="2654371"/>
            <a:ext cx="3246173" cy="27253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136576" y="230640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de-DE" sz="1600" dirty="0" smtClean="0">
                <a:latin typeface="+mn-lt"/>
              </a:rPr>
              <a:t>e.g. </a:t>
            </a:r>
            <a:r>
              <a:rPr lang="de-DE" sz="1600" dirty="0" err="1" smtClean="0">
                <a:latin typeface="+mn-lt"/>
              </a:rPr>
              <a:t>for</a:t>
            </a:r>
            <a:r>
              <a:rPr lang="de-DE" sz="1400" dirty="0" smtClean="0">
                <a:latin typeface="+mn-lt"/>
              </a:rPr>
              <a:t> </a:t>
            </a:r>
            <a:r>
              <a:rPr lang="en-US" sz="1600" kern="0" dirty="0" err="1">
                <a:solidFill>
                  <a:srgbClr val="000000"/>
                </a:solidFill>
                <a:latin typeface="cmmi8" panose="020B0500000000000000" pitchFamily="34" charset="0"/>
                <a:sym typeface="Symbol"/>
              </a:rPr>
              <a:t>c</a:t>
            </a:r>
            <a:r>
              <a:rPr lang="en-US" sz="1600" kern="0" baseline="-25000" dirty="0" err="1">
                <a:solidFill>
                  <a:srgbClr val="000000"/>
                </a:solidFill>
                <a:sym typeface="Symbol"/>
              </a:rPr>
              <a:t>A</a:t>
            </a:r>
            <a:endParaRPr lang="de-DE" sz="1600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041232" y="4005064"/>
            <a:ext cx="25922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+mn-lt"/>
              </a:rPr>
              <a:t>Parallel SCD (P-SCD)</a:t>
            </a:r>
          </a:p>
          <a:p>
            <a:pPr marL="285750" indent="-285750" algn="l"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+mn-lt"/>
              </a:rPr>
              <a:t>Serial SCD (S-SCD): </a:t>
            </a:r>
            <a:r>
              <a:rPr lang="de-DE" sz="1400" dirty="0" err="1" smtClean="0">
                <a:latin typeface="+mn-lt"/>
              </a:rPr>
              <a:t>cancel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interference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caused</a:t>
            </a:r>
            <a:r>
              <a:rPr lang="de-DE" sz="1400" dirty="0" smtClean="0">
                <a:latin typeface="+mn-lt"/>
              </a:rPr>
              <a:t> </a:t>
            </a:r>
            <a:r>
              <a:rPr lang="de-DE" sz="1400" dirty="0" err="1" smtClean="0">
                <a:latin typeface="+mn-lt"/>
              </a:rPr>
              <a:t>by</a:t>
            </a:r>
            <a:r>
              <a:rPr lang="de-DE" sz="1400" dirty="0" smtClean="0">
                <a:latin typeface="+mn-lt"/>
              </a:rPr>
              <a:t> A </a:t>
            </a:r>
            <a:r>
              <a:rPr lang="de-DE" sz="1400" dirty="0" err="1" smtClean="0">
                <a:latin typeface="+mn-lt"/>
              </a:rPr>
              <a:t>for</a:t>
            </a:r>
            <a:r>
              <a:rPr lang="de-DE" sz="1400" dirty="0" smtClean="0">
                <a:latin typeface="+mn-lt"/>
              </a:rPr>
              <a:t> B</a:t>
            </a:r>
            <a:endParaRPr lang="de-DE" sz="1400" dirty="0">
              <a:latin typeface="+mn-lt"/>
            </a:endParaRPr>
          </a:p>
        </p:txBody>
      </p:sp>
      <p:pic>
        <p:nvPicPr>
          <p:cNvPr id="26" name="Picture 4" descr="C:\Users\wu\Desktop\SC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6576" y="3501008"/>
            <a:ext cx="5616624" cy="1983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8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8464" y="12700"/>
            <a:ext cx="9217025" cy="679450"/>
          </a:xfrm>
        </p:spPr>
        <p:txBody>
          <a:bodyPr/>
          <a:lstStyle/>
          <a:p>
            <a:r>
              <a:rPr lang="de-DE" sz="2200" dirty="0" smtClean="0"/>
              <a:t>Joint Channel Decoding and Physical Layer Network Coding (JCNC)</a:t>
            </a:r>
            <a:endParaRPr lang="de-DE" sz="2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8</a:t>
            </a:fld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Inhaltsplatzhalter 2"/>
              <p:cNvSpPr txBox="1">
                <a:spLocks/>
              </p:cNvSpPr>
              <p:nvPr/>
            </p:nvSpPr>
            <p:spPr>
              <a:xfrm>
                <a:off x="142448" y="908720"/>
                <a:ext cx="8863044" cy="3177223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sym typeface="Symbol"/>
                  </a:rPr>
                  <a:t>Idea: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If we assume </a:t>
                </a:r>
                <a:r>
                  <a:rPr lang="en-US" sz="1800" kern="0" dirty="0">
                    <a:solidFill>
                      <a:srgbClr val="000000"/>
                    </a:solidFill>
                  </a:rPr>
                  <a:t>code </a:t>
                </a:r>
                <a:r>
                  <a:rPr lang="en-US" kern="0" dirty="0" smtClean="0">
                    <a:solidFill>
                      <a:srgbClr val="000000"/>
                    </a:solidFill>
                    <a:sym typeface="Symbol"/>
                  </a:rPr>
                  <a:t> </a:t>
                </a:r>
                <a:r>
                  <a:rPr lang="en-US" sz="1800" kern="0" dirty="0" smtClean="0">
                    <a:solidFill>
                      <a:srgbClr val="000000"/>
                    </a:solidFill>
                    <a:sym typeface="Symbol"/>
                  </a:rPr>
                  <a:t>to be linear then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 smtClea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b10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= </a:t>
                </a:r>
                <a:r>
                  <a:rPr lang="en-US" sz="1800" kern="0" dirty="0" err="1">
                    <a:solidFill>
                      <a:srgbClr val="C00000"/>
                    </a:solidFill>
                    <a:latin typeface="cmmib10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 </a:t>
                </a:r>
                <a:r>
                  <a:rPr lang="en-US" sz="1800" kern="0" dirty="0" err="1">
                    <a:solidFill>
                      <a:srgbClr val="C00000"/>
                    </a:solidFill>
                    <a:latin typeface="cmmib10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000000"/>
                    </a:solidFill>
                    <a:sym typeface="Symbol"/>
                  </a:rPr>
                  <a:t>is a valid </a:t>
                </a:r>
                <a:r>
                  <a:rPr lang="en-US" sz="1800" kern="0" dirty="0" err="1" smtClean="0">
                    <a:solidFill>
                      <a:srgbClr val="000000"/>
                    </a:solidFill>
                    <a:sym typeface="Symbol"/>
                  </a:rPr>
                  <a:t>codeword</a:t>
                </a:r>
                <a:endParaRPr lang="en-US" sz="1800" kern="0" dirty="0" smtClean="0">
                  <a:solidFill>
                    <a:srgbClr val="000000"/>
                  </a:solidFill>
                  <a:sym typeface="Symbol"/>
                </a:endParaRPr>
              </a:p>
              <a:p>
                <a:pPr lvl="0" algn="l" defTabSz="762000">
                  <a:spcBef>
                    <a:spcPct val="20000"/>
                  </a:spcBef>
                  <a:buClr>
                    <a:srgbClr val="990000"/>
                  </a:buClr>
                  <a:buNone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sym typeface="SymbolPS"/>
                  </a:rPr>
                  <a:t>                </a:t>
                </a:r>
                <a:r>
                  <a:rPr lang="en-US" sz="1800" kern="0" dirty="0" smtClean="0">
                    <a:solidFill>
                      <a:srgbClr val="000000"/>
                    </a:solidFill>
                    <a:sym typeface="Symbol"/>
                  </a:rPr>
                  <a:t>Perform decoding of 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chemeClr val="tx1"/>
                    </a:solidFill>
                    <a:sym typeface="Symbol"/>
                  </a:rPr>
                  <a:t>codeword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 smtClean="0">
                            <a:solidFill>
                              <a:schemeClr val="tx1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chemeClr val="tx1"/>
                            </a:solidFill>
                            <a:latin typeface="cmmi10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chemeClr val="tx1"/>
                    </a:solidFill>
                    <a:sym typeface="Symbol"/>
                  </a:rPr>
                  <a:t>A</a:t>
                </a:r>
                <a:r>
                  <a:rPr lang="en-US" sz="1800" kern="0" baseline="-25000" dirty="0" smtClean="0">
                    <a:solidFill>
                      <a:schemeClr val="tx1"/>
                    </a:solidFill>
                    <a:sym typeface="Symbol"/>
                  </a:rPr>
                  <a:t>B</a:t>
                </a:r>
                <a:r>
                  <a:rPr lang="en-US" sz="1800" kern="0" dirty="0" smtClean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without explicitly decoding </a:t>
                </a:r>
                <a:r>
                  <a:rPr lang="en-US" sz="1800" kern="0" dirty="0" err="1">
                    <a:solidFill>
                      <a:srgbClr val="C00000"/>
                    </a:solidFill>
                    <a:latin typeface="cmmi10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"/>
                  </a:rPr>
                  <a:t>and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err="1" smtClean="0">
                    <a:solidFill>
                      <a:srgbClr val="C00000"/>
                    </a:solidFill>
                    <a:latin typeface="cmmi10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/>
                </a:r>
                <a:b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</a:br>
                <a:endParaRPr lang="en-US" sz="1800" kern="0" baseline="-25000" dirty="0" smtClean="0">
                  <a:solidFill>
                    <a:srgbClr val="C00000"/>
                  </a:solidFill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 smtClean="0">
                    <a:latin typeface="+mn-lt"/>
                    <a:sym typeface="Symbol"/>
                  </a:rPr>
                  <a:t>Calculate APPs for </a:t>
                </a:r>
                <a:r>
                  <a:rPr lang="en-US" sz="1600" kern="0" dirty="0" err="1" smtClean="0">
                    <a:latin typeface="+mn-lt"/>
                    <a:sym typeface="Symbol"/>
                  </a:rPr>
                  <a:t>codesymbol</a:t>
                </a:r>
                <a:r>
                  <a:rPr lang="en-US" sz="1600" kern="0" dirty="0" smtClean="0">
                    <a:latin typeface="+mn-lt"/>
                    <a:sym typeface="Symbol"/>
                  </a:rPr>
                  <a:t> </a:t>
                </a:r>
                <a:r>
                  <a:rPr lang="en-US" sz="1600" kern="0" dirty="0" err="1" smtClean="0">
                    <a:latin typeface="cmmi9" panose="020B0500000000000000" pitchFamily="34" charset="0"/>
                    <a:sym typeface="Symbol"/>
                  </a:rPr>
                  <a:t>c</a:t>
                </a:r>
                <a:r>
                  <a:rPr lang="en-US" sz="1600" kern="0" baseline="-25000" dirty="0" err="1" smtClean="0">
                    <a:sym typeface="Symbol"/>
                  </a:rPr>
                  <a:t>A</a:t>
                </a:r>
                <a:r>
                  <a:rPr lang="en-US" sz="1600" kern="0" baseline="-25000" dirty="0" err="1">
                    <a:sym typeface="Symbol"/>
                  </a:rPr>
                  <a:t></a:t>
                </a:r>
                <a:r>
                  <a:rPr lang="en-US" sz="1600" kern="0" baseline="-25000" dirty="0" err="1" smtClean="0">
                    <a:sym typeface="Symbol"/>
                  </a:rPr>
                  <a:t>B</a:t>
                </a:r>
                <a:endParaRPr lang="en-US" sz="1600" kern="0" baseline="-25000" dirty="0" smtClean="0"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 smtClean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 smtClean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 smtClean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baseline="-25000" dirty="0" smtClean="0">
                  <a:latin typeface="+mn-lt"/>
                  <a:sym typeface="Symbol"/>
                </a:endParaRP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 smtClean="0">
                    <a:sym typeface="Symbol"/>
                  </a:rPr>
                  <a:t>Perform </a:t>
                </a:r>
                <a:r>
                  <a:rPr lang="en-US" sz="1600" kern="0" dirty="0" err="1">
                    <a:sym typeface="Symbol"/>
                  </a:rPr>
                  <a:t>symbolwise</a:t>
                </a:r>
                <a:r>
                  <a:rPr lang="en-US" sz="1600" kern="0" dirty="0">
                    <a:sym typeface="Symbol"/>
                  </a:rPr>
                  <a:t> decoding for </a:t>
                </a:r>
                <a:r>
                  <a:rPr lang="en-US" sz="1600" kern="0" dirty="0" err="1">
                    <a:latin typeface="cmmi9" panose="020B0500000000000000" pitchFamily="34" charset="0"/>
                    <a:sym typeface="Symbol"/>
                  </a:rPr>
                  <a:t>c</a:t>
                </a:r>
                <a:r>
                  <a:rPr lang="en-US" sz="1600" kern="0" baseline="-25000" dirty="0" err="1">
                    <a:sym typeface="Symbol"/>
                  </a:rPr>
                  <a:t>AB</a:t>
                </a:r>
                <a:r>
                  <a:rPr lang="en-US" sz="1600" kern="0" baseline="-25000" dirty="0">
                    <a:sym typeface="Symbol"/>
                  </a:rPr>
                  <a:t> </a:t>
                </a:r>
                <a:r>
                  <a:rPr lang="en-US" sz="1600" kern="0" dirty="0">
                    <a:sym typeface="Symbol"/>
                  </a:rPr>
                  <a:t>using SPA</a:t>
                </a:r>
              </a:p>
              <a:p>
                <a:pPr marL="742950" lvl="1" indent="-285750" algn="l" defTabSz="762000">
                  <a:spcBef>
                    <a:spcPct val="20000"/>
                  </a:spcBef>
                  <a:buClr>
                    <a:srgbClr val="990000"/>
                  </a:buClr>
                  <a:buFont typeface="Symbol" panose="05050102010706020507" pitchFamily="18" charset="2"/>
                  <a:buChar char="-"/>
                  <a:defRPr/>
                </a:pPr>
                <a:endParaRPr lang="en-US" sz="1600" kern="0" baseline="-25000" dirty="0">
                  <a:latin typeface="+mn-lt"/>
                  <a:sym typeface="Symbol"/>
                </a:endParaRPr>
              </a:p>
            </p:txBody>
          </p:sp>
        </mc:Choice>
        <mc:Fallback xmlns="">
          <p:sp>
            <p:nvSpPr>
              <p:cNvPr id="14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48" y="908720"/>
                <a:ext cx="8863044" cy="3177223"/>
              </a:xfrm>
              <a:prstGeom prst="rect">
                <a:avLst/>
              </a:prstGeom>
              <a:blipFill rotWithShape="1">
                <a:blip r:embed="rId4"/>
                <a:stretch>
                  <a:fillRect l="-413" t="-13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fik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2684" y="2420888"/>
            <a:ext cx="3755398" cy="2795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fik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9207" y="2852936"/>
            <a:ext cx="3775431" cy="2810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2" descr="C:\Users\wu\Desktop\cons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63520" y="1844825"/>
            <a:ext cx="2233028" cy="2241118"/>
          </a:xfrm>
          <a:prstGeom prst="rect">
            <a:avLst/>
          </a:prstGeom>
          <a:noFill/>
        </p:spPr>
      </p:pic>
      <p:pic>
        <p:nvPicPr>
          <p:cNvPr id="32" name="Picture 3" descr="C:\Users\wu\Desktop\JCN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8704" y="4421384"/>
            <a:ext cx="5184576" cy="1167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3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Generalized JCNC (G-JCNC)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buFontTx/>
              <a:buNone/>
            </a:pPr>
            <a:fld id="{0214302C-53E7-4934-B53E-6471CDFBC0B5}" type="slidenum">
              <a:rPr lang="de-DE" smtClean="0">
                <a:solidFill>
                  <a:srgbClr val="000000"/>
                </a:solidFill>
              </a:rPr>
              <a:pPr>
                <a:buFontTx/>
                <a:buNone/>
              </a:pPr>
              <a:t>9</a:t>
            </a:fld>
            <a:endParaRPr lang="de-DE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200472" y="860844"/>
                <a:ext cx="9649072" cy="5376468"/>
              </a:xfrm>
              <a:prstGeom prst="rect">
                <a:avLst/>
              </a:prstGeom>
            </p:spPr>
            <p:txBody>
              <a:bodyPr/>
              <a:lstStyle/>
              <a:p>
                <a:pPr marL="342900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de-DE" sz="1800" dirty="0" err="1">
                    <a:solidFill>
                      <a:schemeClr val="accent6">
                        <a:lumMod val="50000"/>
                      </a:schemeClr>
                    </a:solidFill>
                  </a:rPr>
                  <a:t>Idea</a:t>
                </a:r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</a:rPr>
                  <a:t>: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Perform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decoding</a:t>
                </a:r>
                <a:r>
                  <a:rPr lang="de-DE" sz="1800" dirty="0"/>
                  <a:t> </a:t>
                </a:r>
                <a:r>
                  <a:rPr lang="de-DE" sz="1800" dirty="0" smtClean="0">
                    <a:solidFill>
                      <a:srgbClr val="C00000"/>
                    </a:solidFill>
                  </a:rPr>
                  <a:t>on </a:t>
                </a:r>
                <a:r>
                  <a:rPr lang="de-DE" sz="1800" dirty="0" err="1" smtClean="0">
                    <a:solidFill>
                      <a:srgbClr val="C00000"/>
                    </a:solidFill>
                  </a:rPr>
                  <a:t>hypotheses</a:t>
                </a:r>
                <a:r>
                  <a:rPr lang="de-DE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C00000"/>
                    </a:solidFill>
                  </a:rPr>
                  <a:t>for</a:t>
                </a:r>
                <a:r>
                  <a:rPr lang="de-DE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C00000"/>
                    </a:solidFill>
                  </a:rPr>
                  <a:t>combined</a:t>
                </a:r>
                <a:r>
                  <a:rPr lang="de-DE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C00000"/>
                    </a:solidFill>
                  </a:rPr>
                  <a:t>code</a:t>
                </a:r>
                <a:r>
                  <a:rPr lang="de-DE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 err="1" smtClean="0">
                    <a:solidFill>
                      <a:srgbClr val="C00000"/>
                    </a:solidFill>
                  </a:rPr>
                  <a:t>symbols</a:t>
                </a:r>
                <a:r>
                  <a:rPr lang="de-DE" sz="18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800" kern="0" dirty="0" err="1" smtClean="0">
                    <a:solidFill>
                      <a:srgbClr val="C00000"/>
                    </a:solidFill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kern="0" baseline="-25000" dirty="0" err="1" smtClean="0">
                    <a:solidFill>
                      <a:srgbClr val="C00000"/>
                    </a:solidFill>
                    <a:sym typeface="Symbol"/>
                  </a:rPr>
                  <a:t>AB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>
                    <a:solidFill>
                      <a:srgbClr val="C00000"/>
                    </a:solidFill>
                    <a:sym typeface="Symbol"/>
                  </a:rPr>
                  <a:t>= [</a:t>
                </a:r>
                <a:r>
                  <a:rPr lang="en-US" sz="1800" kern="0" dirty="0" err="1">
                    <a:solidFill>
                      <a:srgbClr val="C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>
                    <a:solidFill>
                      <a:srgbClr val="C00000"/>
                    </a:solidFill>
                    <a:sym typeface="Symbol"/>
                  </a:rPr>
                  <a:t>A</a:t>
                </a:r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sz="1800" kern="0" dirty="0" err="1">
                    <a:solidFill>
                      <a:srgbClr val="C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kern="0" baseline="-25000" dirty="0" err="1">
                    <a:solidFill>
                      <a:srgbClr val="C00000"/>
                    </a:solidFill>
                    <a:sym typeface="Symbol"/>
                  </a:rPr>
                  <a:t>B</a:t>
                </a:r>
                <a:r>
                  <a:rPr lang="en-US" sz="1800" kern="0" dirty="0">
                    <a:solidFill>
                      <a:srgbClr val="C00000"/>
                    </a:solidFill>
                    <a:sym typeface="Symbol"/>
                  </a:rPr>
                  <a:t>]</a:t>
                </a:r>
                <a:r>
                  <a:rPr lang="en-US" altLang="zh-CN" sz="1800" kern="0" dirty="0">
                    <a:solidFill>
                      <a:srgbClr val="C00000"/>
                    </a:solidFill>
                    <a:ea typeface="Cambria Math"/>
                    <a:sym typeface="SymbolP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i="1" kern="0" dirty="0">
                        <a:solidFill>
                          <a:srgbClr val="C00000"/>
                        </a:solidFill>
                        <a:latin typeface="Cambria Math"/>
                        <a:ea typeface="Cambria Math"/>
                        <a:sym typeface="SymbolPS"/>
                      </a:rPr>
                      <m:t>∈</m:t>
                    </m:r>
                  </m:oMath>
                </a14:m>
                <a:r>
                  <a:rPr lang="en-US" altLang="zh-CN" sz="1800" b="1" kern="0" dirty="0">
                    <a:solidFill>
                      <a:srgbClr val="C00000"/>
                    </a:solidFill>
                    <a:latin typeface="cmmi10"/>
                    <a:sym typeface="Symbol"/>
                  </a:rPr>
                  <a:t> </a:t>
                </a:r>
                <a:r>
                  <a:rPr lang="en-US" altLang="zh-CN" sz="1800" b="1" kern="0" dirty="0">
                    <a:solidFill>
                      <a:srgbClr val="C00000"/>
                    </a:solidFill>
                    <a:latin typeface="cmsy10" panose="020B0500000000000000" pitchFamily="34" charset="0"/>
                    <a:sym typeface="Symbol"/>
                  </a:rPr>
                  <a:t>C</a:t>
                </a:r>
                <a:r>
                  <a:rPr lang="en-US" altLang="zh-CN" sz="1800" kern="0" baseline="-25000" dirty="0">
                    <a:solidFill>
                      <a:srgbClr val="C00000"/>
                    </a:solidFill>
                    <a:sym typeface="Symbol"/>
                  </a:rPr>
                  <a:t>AB </a:t>
                </a:r>
                <a:r>
                  <a:rPr lang="de-DE" sz="1800" dirty="0" err="1" smtClean="0"/>
                  <a:t>with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succeeding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mapping</a:t>
                </a:r>
                <a:r>
                  <a:rPr lang="de-DE" sz="1800" dirty="0" smtClean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9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AB</a:t>
                </a:r>
                <a:r>
                  <a:rPr lang="de-DE" sz="1800" dirty="0" smtClean="0"/>
                  <a:t>  </a:t>
                </a:r>
                <a:r>
                  <a:rPr lang="de-DE" sz="1800" dirty="0" smtClean="0">
                    <a:sym typeface="SymbolPS"/>
                  </a:rPr>
                  <a:t> </a:t>
                </a:r>
                <a:r>
                  <a:rPr lang="de-DE" sz="1800" dirty="0" err="1" smtClean="0"/>
                  <a:t>jointly</a:t>
                </a:r>
                <a:r>
                  <a:rPr lang="de-DE" sz="1800" dirty="0" smtClean="0"/>
                  <a:t> </a:t>
                </a:r>
                <a:r>
                  <a:rPr lang="de-DE" sz="1800" dirty="0" err="1" smtClean="0"/>
                  <a:t>decode</a:t>
                </a:r>
                <a:r>
                  <a:rPr lang="de-DE" sz="1800" dirty="0" smtClean="0"/>
                  <a:t> </a:t>
                </a:r>
                <a:r>
                  <a:rPr lang="de-DE" sz="1800" dirty="0" err="1"/>
                  <a:t>two</a:t>
                </a:r>
                <a:r>
                  <a:rPr lang="de-DE" sz="1800" dirty="0"/>
                  <a:t> </a:t>
                </a:r>
                <a:r>
                  <a:rPr lang="de-DE" sz="1800" dirty="0" err="1"/>
                  <a:t>codes</a:t>
                </a:r>
                <a:r>
                  <a:rPr lang="de-DE" sz="1800" dirty="0"/>
                  <a:t> </a:t>
                </a:r>
                <a:r>
                  <a:rPr lang="de-DE" sz="1800" dirty="0" err="1" smtClean="0"/>
                  <a:t>by</a:t>
                </a:r>
                <a:r>
                  <a:rPr lang="de-DE" sz="1800" dirty="0" smtClean="0"/>
                  <a:t> a </a:t>
                </a:r>
                <a:r>
                  <a:rPr lang="de-DE" sz="1800" dirty="0" err="1">
                    <a:solidFill>
                      <a:srgbClr val="C00000"/>
                    </a:solidFill>
                  </a:rPr>
                  <a:t>generalized</a:t>
                </a:r>
                <a:r>
                  <a:rPr lang="de-DE" sz="1800" dirty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C00000"/>
                    </a:solidFill>
                  </a:rPr>
                  <a:t>Sum-Product</a:t>
                </a:r>
                <a:r>
                  <a:rPr lang="de-DE" sz="1800" dirty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C00000"/>
                    </a:solidFill>
                  </a:rPr>
                  <a:t>Algorithm</a:t>
                </a:r>
                <a:r>
                  <a:rPr lang="de-DE" sz="1800" dirty="0">
                    <a:solidFill>
                      <a:srgbClr val="C00000"/>
                    </a:solidFill>
                  </a:rPr>
                  <a:t> </a:t>
                </a:r>
                <a:r>
                  <a:rPr lang="de-DE" sz="1800" dirty="0"/>
                  <a:t>(G-SPA)</a:t>
                </a:r>
              </a:p>
              <a:p>
                <a:pPr marL="342900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endParaRPr lang="de-DE" sz="1800" dirty="0">
                  <a:latin typeface="+mn-lt"/>
                </a:endParaRPr>
              </a:p>
              <a:p>
                <a:pPr marL="342900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de-DE" sz="1800" dirty="0" smtClean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G-SPA: </a:t>
                </a:r>
                <a:r>
                  <a:rPr lang="de-DE" sz="1800" dirty="0" err="1" smtClean="0">
                    <a:latin typeface="+mn-lt"/>
                  </a:rPr>
                  <a:t>decodes</a:t>
                </a:r>
                <a:r>
                  <a:rPr lang="de-DE" sz="1800" dirty="0" smtClean="0">
                    <a:latin typeface="+mn-lt"/>
                  </a:rPr>
                  <a:t> </a:t>
                </a:r>
                <a:r>
                  <a:rPr lang="de-DE" sz="1800" dirty="0" err="1" smtClean="0">
                    <a:latin typeface="+mn-lt"/>
                  </a:rPr>
                  <a:t>code</a:t>
                </a:r>
                <a:r>
                  <a:rPr lang="de-DE" sz="1800" dirty="0" smtClean="0">
                    <a:latin typeface="+mn-lt"/>
                  </a:rPr>
                  <a:t> </a:t>
                </a:r>
                <a:r>
                  <a:rPr lang="de-DE" sz="1800" dirty="0" err="1" smtClean="0">
                    <a:latin typeface="+mn-lt"/>
                  </a:rPr>
                  <a:t>symbol</a:t>
                </a:r>
                <a:r>
                  <a:rPr lang="de-DE" sz="1800" dirty="0" smtClean="0">
                    <a:latin typeface="+mn-lt"/>
                  </a:rPr>
                  <a:t> </a:t>
                </a:r>
                <a:r>
                  <a:rPr lang="de-DE" sz="1800" dirty="0" err="1" smtClean="0">
                    <a:latin typeface="+mn-lt"/>
                  </a:rPr>
                  <a:t>tuples</a:t>
                </a:r>
                <a:r>
                  <a:rPr lang="de-DE" sz="1800" dirty="0" smtClean="0">
                    <a:latin typeface="+mn-lt"/>
                  </a:rPr>
                  <a:t> </a:t>
                </a:r>
                <a:r>
                  <a:rPr lang="en-US" sz="1800" dirty="0" err="1"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baseline="-25000" dirty="0" err="1">
                    <a:latin typeface="+mn-lt"/>
                    <a:sym typeface="Symbol"/>
                  </a:rPr>
                  <a:t>AB</a:t>
                </a:r>
                <a:r>
                  <a:rPr lang="en-US" sz="1800" baseline="-25000" dirty="0">
                    <a:latin typeface="+mn-lt"/>
                    <a:sym typeface="Symbol"/>
                  </a:rPr>
                  <a:t> </a:t>
                </a:r>
                <a:r>
                  <a:rPr lang="en-US" sz="1800" dirty="0">
                    <a:latin typeface="+mn-lt"/>
                    <a:sym typeface="Symbol"/>
                  </a:rPr>
                  <a:t>= [</a:t>
                </a:r>
                <a:r>
                  <a:rPr lang="en-US" sz="1800" dirty="0" err="1"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baseline="-25000" dirty="0" err="1">
                    <a:latin typeface="+mn-lt"/>
                    <a:sym typeface="Symbol"/>
                  </a:rPr>
                  <a:t>A</a:t>
                </a:r>
                <a:r>
                  <a:rPr lang="en-US" sz="1800" baseline="-25000" dirty="0">
                    <a:latin typeface="+mn-lt"/>
                    <a:sym typeface="Symbol"/>
                  </a:rPr>
                  <a:t> </a:t>
                </a:r>
                <a:r>
                  <a:rPr lang="en-US" sz="1800" dirty="0" err="1"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baseline="-25000" dirty="0" err="1">
                    <a:latin typeface="+mn-lt"/>
                    <a:sym typeface="Symbol"/>
                  </a:rPr>
                  <a:t>B</a:t>
                </a:r>
                <a:r>
                  <a:rPr lang="en-US" sz="1800" dirty="0">
                    <a:latin typeface="+mn-lt"/>
                    <a:sym typeface="Symbol"/>
                  </a:rPr>
                  <a:t>]</a:t>
                </a:r>
                <a:r>
                  <a:rPr lang="en-US" sz="1800" baseline="30000" dirty="0">
                    <a:latin typeface="+mn-lt"/>
                    <a:sym typeface="Symbol"/>
                  </a:rPr>
                  <a:t>T</a:t>
                </a:r>
                <a:r>
                  <a:rPr lang="de-DE" sz="1800" dirty="0">
                    <a:latin typeface="+mn-lt"/>
                  </a:rPr>
                  <a:t> </a:t>
                </a: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Combining code symbols </a:t>
                </a:r>
                <a:r>
                  <a:rPr lang="en-US" sz="1600" dirty="0" smtClean="0">
                    <a:solidFill>
                      <a:srgbClr val="000000"/>
                    </a:solidFill>
                    <a:sym typeface="Symbol"/>
                  </a:rPr>
                  <a:t>[</a:t>
                </a:r>
                <a:r>
                  <a:rPr lang="en-US" sz="1600" dirty="0" err="1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600" baseline="-25000" dirty="0" err="1">
                    <a:solidFill>
                      <a:srgbClr val="000000"/>
                    </a:solidFill>
                    <a:sym typeface="Symbol"/>
                  </a:rPr>
                  <a:t>A</a:t>
                </a:r>
                <a:r>
                  <a:rPr lang="en-US" sz="1600" baseline="-25000" dirty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600" baseline="-25000" dirty="0" err="1" smtClean="0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sz="1600" dirty="0" smtClean="0">
                    <a:solidFill>
                      <a:srgbClr val="000000"/>
                    </a:solidFill>
                    <a:sym typeface="Symbol"/>
                  </a:rPr>
                  <a:t>]</a:t>
                </a:r>
                <a:r>
                  <a:rPr lang="en-US" sz="1600" baseline="3000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T</a:t>
                </a:r>
                <a:r>
                  <a:rPr lang="en-US" sz="1600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sym typeface="SymbolPS"/>
                  </a:rPr>
                  <a:t>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600" kern="0" dirty="0">
                            <a:solidFill>
                              <a:srgbClr val="000000"/>
                            </a:solidFill>
                            <a:latin typeface="Euclid Math Two" panose="02050601010101010101" pitchFamily="18" charset="2"/>
                            <a:sym typeface="Symbol"/>
                          </a:rPr>
                          <m:t>F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  <m:t>2</m:t>
                        </m:r>
                      </m:sub>
                      <m:sup>
                        <m:r>
                          <a:rPr lang="de-DE" sz="1600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  <m:t>2</m:t>
                        </m:r>
                      </m:sup>
                    </m:sSubSup>
                    <m:r>
                      <a:rPr lang="de-DE" sz="1600" b="0" i="0" smtClean="0">
                        <a:solidFill>
                          <a:srgbClr val="000000"/>
                        </a:solidFill>
                        <a:latin typeface="Cambria Math"/>
                        <a:sym typeface="SymbolPS"/>
                      </a:rPr>
                      <m:t> </m:t>
                    </m:r>
                  </m:oMath>
                </a14:m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leads to new code with </a:t>
                </a:r>
                <a:r>
                  <a:rPr lang="en-US" sz="1600" kern="0" dirty="0" err="1" smtClean="0">
                    <a:solidFill>
                      <a:srgbClr val="000000"/>
                    </a:solidFill>
                    <a:latin typeface="+mn-lt"/>
                    <a:sym typeface="Symbol"/>
                  </a:rPr>
                  <a:t>codewords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of size 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Arial"/>
                    <a:sym typeface="Symbol"/>
                  </a:rPr>
                  <a:t>2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x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N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 defined by parity-check equation</a:t>
                </a:r>
                <a:endParaRPr lang="en-US" sz="16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endParaRPr lang="en-US" sz="16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sz="1600" kern="0" dirty="0" smtClean="0">
                    <a:solidFill>
                      <a:srgbClr val="000000"/>
                    </a:solidFill>
                    <a:sym typeface="Symbol"/>
                  </a:rPr>
                  <a:t>inary parity-check matrix </a:t>
                </a:r>
                <a:r>
                  <a:rPr lang="en-US" sz="1600" b="1" kern="0" dirty="0" smtClean="0">
                    <a:solidFill>
                      <a:srgbClr val="000000"/>
                    </a:solidFill>
                    <a:latin typeface="cmr5" panose="020B0500000000000000" pitchFamily="34" charset="0"/>
                    <a:sym typeface="Symbol"/>
                  </a:rPr>
                  <a:t>H </a:t>
                </a:r>
                <a:r>
                  <a:rPr lang="en-US" sz="16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of code </a:t>
                </a:r>
                <a:r>
                  <a:rPr lang="en-US" sz="1600" kern="0" dirty="0" smtClean="0">
                    <a:solidFill>
                      <a:srgbClr val="000000"/>
                    </a:solidFill>
                    <a:sym typeface="Symbol"/>
                  </a:rPr>
                  <a:t> </a:t>
                </a:r>
                <a:r>
                  <a:rPr lang="en-US" sz="1600" kern="0" dirty="0" smtClean="0">
                    <a:solidFill>
                      <a:srgbClr val="000000"/>
                    </a:solidFill>
                    <a:sym typeface="SymbolPS"/>
                  </a:rPr>
                  <a:t> </a:t>
                </a:r>
                <a:r>
                  <a:rPr lang="en-US" sz="1600" kern="0" dirty="0" smtClean="0">
                    <a:solidFill>
                      <a:srgbClr val="C00000"/>
                    </a:solidFill>
                    <a:sym typeface="SymbolPS"/>
                  </a:rPr>
                  <a:t>we can use factor graph of code </a:t>
                </a:r>
                <a:r>
                  <a:rPr lang="en-US" sz="1600" kern="0" dirty="0" smtClean="0">
                    <a:solidFill>
                      <a:srgbClr val="C00000"/>
                    </a:solidFill>
                    <a:sym typeface="Symbol"/>
                  </a:rPr>
                  <a:t></a:t>
                </a: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"/>
                  <a:defRPr/>
                </a:pPr>
                <a:r>
                  <a:rPr lang="en-US" sz="1600" kern="0" dirty="0" smtClean="0">
                    <a:solidFill>
                      <a:srgbClr val="000000"/>
                    </a:solidFill>
                    <a:sym typeface="Symbol"/>
                  </a:rPr>
                  <a:t>Decoder </a:t>
                </a:r>
                <a:r>
                  <a:rPr lang="en-US" sz="1600" kern="0" dirty="0">
                    <a:solidFill>
                      <a:srgbClr val="000000"/>
                    </a:solidFill>
                    <a:sym typeface="Symbol"/>
                  </a:rPr>
                  <a:t>calculates </a:t>
                </a:r>
                <a:r>
                  <a:rPr lang="en-US" sz="1600" kern="0" dirty="0" smtClean="0">
                    <a:solidFill>
                      <a:srgbClr val="000000"/>
                    </a:solidFill>
                    <a:sym typeface="Symbol"/>
                  </a:rPr>
                  <a:t>APPs                                              for </a:t>
                </a:r>
                <a:r>
                  <a:rPr lang="en-US" sz="1600" kern="0" dirty="0">
                    <a:solidFill>
                      <a:srgbClr val="000000"/>
                    </a:solidFill>
                    <a:sym typeface="Symbol"/>
                  </a:rPr>
                  <a:t>each </a:t>
                </a:r>
                <a:r>
                  <a:rPr lang="en-US" sz="1600" kern="0" dirty="0" err="1">
                    <a:solidFill>
                      <a:srgbClr val="000000"/>
                    </a:solidFill>
                    <a:sym typeface="Symbol"/>
                  </a:rPr>
                  <a:t>codesymbol</a:t>
                </a:r>
                <a:r>
                  <a:rPr lang="en-US" sz="1600" kern="0" dirty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600" i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600" baseline="-25000" dirty="0" err="1">
                    <a:solidFill>
                      <a:srgbClr val="000000"/>
                    </a:solidFill>
                    <a:sym typeface="Symbol"/>
                  </a:rPr>
                  <a:t>AB</a:t>
                </a:r>
                <a:endParaRPr lang="en-US" sz="1600" kern="0" dirty="0">
                  <a:solidFill>
                    <a:srgbClr val="000000"/>
                  </a:solidFill>
                  <a:sym typeface="Symbol"/>
                </a:endParaRPr>
              </a:p>
              <a:p>
                <a:pPr marL="800100" lvl="1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anose="05000000000000000000" pitchFamily="2" charset="2"/>
                  <a:buChar char="§"/>
                  <a:defRPr/>
                </a:pPr>
                <a:endParaRPr lang="en-US" sz="1400" kern="0" dirty="0" smtClean="0">
                  <a:solidFill>
                    <a:srgbClr val="000000"/>
                  </a:solidFill>
                  <a:sym typeface="Symbol"/>
                </a:endParaRPr>
              </a:p>
              <a:p>
                <a:pPr marL="342900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>
                    <a:solidFill>
                      <a:schemeClr val="accent6">
                        <a:lumMod val="50000"/>
                      </a:schemeClr>
                    </a:solidFill>
                    <a:sym typeface="Symbol"/>
                  </a:rPr>
                  <a:t>PLNC mapping: </a:t>
                </a:r>
                <a:r>
                  <a:rPr lang="en-US" sz="1800" kern="0" dirty="0">
                    <a:solidFill>
                      <a:srgbClr val="000000"/>
                    </a:solidFill>
                    <a:sym typeface="Symbol"/>
                  </a:rPr>
                  <a:t>Mapping of </a:t>
                </a:r>
                <a:r>
                  <a:rPr lang="en-US" sz="1800" kern="0" dirty="0" err="1">
                    <a:solidFill>
                      <a:srgbClr val="000000"/>
                    </a:solidFill>
                    <a:sym typeface="Symbol"/>
                  </a:rPr>
                  <a:t>codesymbol</a:t>
                </a:r>
                <a:r>
                  <a:rPr lang="en-US" sz="1800" kern="0" dirty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800" dirty="0" err="1"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baseline="-25000" dirty="0" err="1">
                    <a:solidFill>
                      <a:srgbClr val="000000"/>
                    </a:solidFill>
                    <a:sym typeface="Symbol"/>
                  </a:rPr>
                  <a:t>AB</a:t>
                </a:r>
                <a:r>
                  <a:rPr lang="en-US" sz="1800" baseline="-25000" dirty="0">
                    <a:solidFill>
                      <a:srgbClr val="000000"/>
                    </a:solidFill>
                    <a:sym typeface="Symbol"/>
                  </a:rPr>
                  <a:t>  </a:t>
                </a:r>
                <a:r>
                  <a:rPr lang="en-US" sz="1800" dirty="0">
                    <a:solidFill>
                      <a:srgbClr val="000000"/>
                    </a:solidFill>
                    <a:sym typeface="Symbol"/>
                  </a:rPr>
                  <a:t>with maximum APP to </a:t>
                </a:r>
                <a:r>
                  <a:rPr lang="en-US" sz="1800" kern="0" dirty="0">
                    <a:solidFill>
                      <a:srgbClr val="000000"/>
                    </a:solidFill>
                    <a:sym typeface="Symbol"/>
                  </a:rPr>
                  <a:t>XOR symbol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DE" sz="1800" i="1" kern="0">
                            <a:solidFill>
                              <a:srgbClr val="C00000"/>
                            </a:solidFill>
                            <a:latin typeface="Cambria Math"/>
                            <a:sym typeface="Symbol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de-DE" sz="1800" kern="0">
                            <a:solidFill>
                              <a:srgbClr val="C00000"/>
                            </a:solidFill>
                            <a:latin typeface="cmmi9" panose="020B0500000000000000" pitchFamily="34" charset="0"/>
                            <a:sym typeface="Symbol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1800" kern="0" baseline="-25000" dirty="0">
                    <a:solidFill>
                      <a:srgbClr val="C00000"/>
                    </a:solidFill>
                    <a:sym typeface="Symbol"/>
                  </a:rPr>
                  <a:t>A</a:t>
                </a:r>
                <a: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  <a:t>B</a:t>
                </a:r>
                <a:br>
                  <a:rPr lang="en-US" sz="1800" kern="0" baseline="-25000" dirty="0" smtClean="0">
                    <a:solidFill>
                      <a:srgbClr val="C00000"/>
                    </a:solidFill>
                    <a:sym typeface="Symbol"/>
                  </a:rPr>
                </a:b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We can alternatively represent code symbol tuples </a:t>
                </a:r>
                <a:r>
                  <a:rPr lang="en-US" sz="1800" dirty="0" err="1"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baseline="-25000" dirty="0" err="1" smtClean="0">
                    <a:solidFill>
                      <a:srgbClr val="000000"/>
                    </a:solidFill>
                    <a:sym typeface="Symbol"/>
                  </a:rPr>
                  <a:t>AB</a:t>
                </a:r>
                <a:r>
                  <a:rPr lang="en-US" sz="1800" baseline="-25000" dirty="0" smtClean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sym typeface="Symbol"/>
                  </a:rPr>
                  <a:t>= [</a:t>
                </a:r>
                <a:r>
                  <a:rPr lang="en-US" sz="1800" dirty="0" err="1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baseline="-25000" dirty="0" err="1">
                    <a:solidFill>
                      <a:srgbClr val="000000"/>
                    </a:solidFill>
                    <a:sym typeface="Symbol"/>
                  </a:rPr>
                  <a:t>A</a:t>
                </a:r>
                <a:r>
                  <a:rPr lang="en-US" sz="1800" baseline="-25000" dirty="0">
                    <a:solidFill>
                      <a:srgbClr val="000000"/>
                    </a:solidFill>
                    <a:sym typeface="Symbol"/>
                  </a:rPr>
                  <a:t> </a:t>
                </a:r>
                <a:r>
                  <a:rPr lang="en-US" sz="1800" dirty="0" err="1" smtClean="0">
                    <a:solidFill>
                      <a:srgbClr val="000000"/>
                    </a:solidFill>
                    <a:latin typeface="cmmi8" panose="020B0500000000000000" pitchFamily="34" charset="0"/>
                    <a:sym typeface="Symbol"/>
                  </a:rPr>
                  <a:t>c</a:t>
                </a:r>
                <a:r>
                  <a:rPr lang="en-US" sz="1800" baseline="-25000" dirty="0" err="1" smtClean="0">
                    <a:solidFill>
                      <a:srgbClr val="000000"/>
                    </a:solidFill>
                    <a:sym typeface="Symbol"/>
                  </a:rPr>
                  <a:t>B</a:t>
                </a:r>
                <a:r>
                  <a:rPr lang="en-US" sz="1800" dirty="0" smtClean="0">
                    <a:solidFill>
                      <a:srgbClr val="000000"/>
                    </a:solidFill>
                    <a:sym typeface="Symbol"/>
                  </a:rPr>
                  <a:t>]</a:t>
                </a:r>
                <a:r>
                  <a:rPr lang="en-US" sz="1800" baseline="30000" dirty="0" smtClean="0">
                    <a:solidFill>
                      <a:srgbClr val="000000"/>
                    </a:solidFill>
                    <a:latin typeface="cmmi10"/>
                    <a:sym typeface="Symbol"/>
                  </a:rPr>
                  <a:t>T</a:t>
                </a: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by quaternary symbols</a:t>
                </a:r>
                <a:b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</a:br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</a:t>
                </a:r>
                <a:r>
                  <a:rPr lang="en-US" sz="1800" dirty="0" err="1">
                    <a:latin typeface="cmmi8" panose="020B0500000000000000" pitchFamily="34" charset="0"/>
                    <a:cs typeface="Times New Roman" panose="02020603050405020304" pitchFamily="18" charset="0"/>
                    <a:sym typeface="Symbol"/>
                  </a:rPr>
                  <a:t>c</a:t>
                </a:r>
                <a:r>
                  <a:rPr lang="en-US" sz="1800" baseline="-25000" dirty="0" err="1" smtClean="0">
                    <a:solidFill>
                      <a:srgbClr val="000000"/>
                    </a:solidFill>
                    <a:sym typeface="Symbol"/>
                  </a:rPr>
                  <a:t>AB</a:t>
                </a:r>
                <a:r>
                  <a:rPr lang="en-US" sz="1800" dirty="0" smtClean="0">
                    <a:solidFill>
                      <a:srgbClr val="000000"/>
                    </a:solidFill>
                    <a:sym typeface="SymbolPS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sym typeface="SymbolPS"/>
                  </a:rPr>
                  <a:t>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800" kern="0" dirty="0">
                            <a:solidFill>
                              <a:srgbClr val="000000"/>
                            </a:solidFill>
                            <a:latin typeface="Euclid Math Two" panose="02050601010101010101" pitchFamily="18" charset="2"/>
                            <a:sym typeface="Symbol"/>
                          </a:rPr>
                          <m:t>F</m:t>
                        </m:r>
                      </m:e>
                      <m:sub>
                        <m:r>
                          <a:rPr lang="de-DE" sz="1800" b="0" i="1" smtClean="0">
                            <a:solidFill>
                              <a:srgbClr val="000000"/>
                            </a:solidFill>
                            <a:latin typeface="Cambria Math"/>
                            <a:sym typeface="SymbolPS"/>
                          </a:rPr>
                          <m:t>4</m:t>
                        </m:r>
                      </m:sub>
                      <m:sup/>
                    </m:sSubSup>
                  </m:oMath>
                </a14:m>
                <a:r>
                  <a:rPr lang="en-US" sz="1800" kern="0" dirty="0" smtClean="0">
                    <a:solidFill>
                      <a:srgbClr val="000000"/>
                    </a:solidFill>
                    <a:latin typeface="+mn-lt"/>
                    <a:sym typeface="Symbol"/>
                  </a:rPr>
                  <a:t> </a:t>
                </a:r>
                <a:r>
                  <a:rPr lang="en-US" sz="1800" kern="0" dirty="0" smtClean="0">
                    <a:solidFill>
                      <a:srgbClr val="000000"/>
                    </a:solidFill>
                    <a:sym typeface="SymbolPS"/>
                  </a:rPr>
                  <a:t> </a:t>
                </a:r>
                <a:r>
                  <a:rPr lang="en-US" sz="1800" kern="0" dirty="0" smtClean="0">
                    <a:solidFill>
                      <a:srgbClr val="C00000"/>
                    </a:solidFill>
                    <a:sym typeface="SymbolPS"/>
                  </a:rPr>
                  <a:t>decoder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solidFill>
                              <a:srgbClr val="C00000"/>
                            </a:solidFill>
                            <a:latin typeface="Cambria Math"/>
                            <a:sym typeface="SymbolPS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1800" kern="0" dirty="0">
                            <a:solidFill>
                              <a:srgbClr val="C00000"/>
                            </a:solidFill>
                            <a:latin typeface="Euclid Math Two" panose="02050601010101010101" pitchFamily="18" charset="2"/>
                            <a:sym typeface="Symbol"/>
                          </a:rPr>
                          <m:t>F</m:t>
                        </m:r>
                      </m:e>
                      <m:sub>
                        <m:r>
                          <a:rPr lang="de-DE" sz="1800" i="1">
                            <a:solidFill>
                              <a:srgbClr val="C00000"/>
                            </a:solidFill>
                            <a:latin typeface="Cambria Math"/>
                            <a:sym typeface="SymbolPS"/>
                          </a:rPr>
                          <m:t>4</m:t>
                        </m:r>
                      </m:sub>
                      <m:sup/>
                    </m:sSubSup>
                  </m:oMath>
                </a14:m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lvl="0" indent="-342900" algn="l" defTabSz="762000">
                  <a:spcBef>
                    <a:spcPts val="600"/>
                  </a:spcBef>
                  <a:buClr>
                    <a:srgbClr val="990000"/>
                  </a:buClr>
                  <a:buFont typeface="Wingdings" pitchFamily="2" charset="2"/>
                  <a:buChar char="§"/>
                  <a:defRPr/>
                </a:pPr>
                <a:endParaRPr lang="en-US" sz="18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  <a:p>
                <a:pPr marL="342900" marR="0" lvl="0" indent="-342900" algn="l" defTabSz="762000" rtl="0" eaLnBrk="0" fontAlgn="base" latinLnBrk="0" hangingPunct="0">
                  <a:lnSpc>
                    <a:spcPct val="10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990000"/>
                  </a:buClr>
                  <a:buSzTx/>
                  <a:buFont typeface="Wingdings" pitchFamily="2" charset="2"/>
                  <a:buChar char="§"/>
                  <a:tabLst/>
                  <a:defRPr/>
                </a:pPr>
                <a:endParaRPr lang="en-US" sz="900" kern="0" dirty="0" smtClean="0">
                  <a:solidFill>
                    <a:srgbClr val="000000"/>
                  </a:solidFill>
                  <a:latin typeface="+mn-lt"/>
                  <a:sym typeface="Symbol"/>
                </a:endParaRPr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72" y="860844"/>
                <a:ext cx="9649072" cy="5376468"/>
              </a:xfrm>
              <a:prstGeom prst="rect">
                <a:avLst/>
              </a:prstGeom>
              <a:blipFill rotWithShape="1">
                <a:blip r:embed="rId4"/>
                <a:stretch>
                  <a:fillRect l="-442" t="-794" r="-821" b="-124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图片 3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958624" y="3115664"/>
            <a:ext cx="2934316" cy="723137"/>
          </a:xfrm>
          <a:prstGeom prst="rect">
            <a:avLst/>
          </a:prstGeom>
        </p:spPr>
      </p:pic>
      <p:pic>
        <p:nvPicPr>
          <p:cNvPr id="4" name="Grafik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1007" y="4383361"/>
            <a:ext cx="2491139" cy="2220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60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2PSBATCH" val="latex --interaction=nonstopmode $(base).tex; dvips -D $(res) -E -o $(base).ps $(base).dvi"/>
  <p:tag name="TEXPOINTINIT" val=""/>
  <p:tag name="USEAMSFONTS" val="True"/>
  <p:tag name="EMBEDFONTS" val="False"/>
  <p:tag name="USEBOLDAMS" val="False"/>
  <p:tag name="DEFAULTDISPLAY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&#10;\end{document}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35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usepackage{color}&#10;\begin{document}&#10; $\tiny{P}_{\textrm{A}\oplus\textrm{B}}^{1}=\normalsize{\textrm{Pr}}\{{\color{red}\tiny{c}_{\textrm{A}\oplus\textrm{B}}=1}|\tiny{y}_{\textrm{R}}\}=\tiny{P}_1+\tiny{P}_2$&#10;\end{document}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349"/>
  <p:tag name="PICTUREFILESIZE" val="2517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left[&#10;\begin{array}{c}&#10;\tiny{\mathbf{c}}_{\textrm{A}}\\&#10;\tiny{\mathbf{c}}_{\textrm{B}}\\&#10;\end{array}&#10;\right]\mathbf{H}^T=\mathbf{0}_{2\times (N-K)}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ALLOWFONTSUBSTITUTION" val="False"/>
  <p:tag name="BITMAPFORMAT" val="pngmono"/>
  <p:tag name="ORIGWIDTH" val="214.9805"/>
  <p:tag name="PICTUREFILESIZE" val="113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usepackage{xcolor}&#10;\begin{document}&#10; $\tiny{p}_i=\normalsize{\textrm{Pr}}\{{\color{red}\tiny{c}_{\textrm{A}\textrm{B}}=\tiny{\mathcal{C}}_{\textrm{A}\textrm{B}}(i)}|\tiny{\mathbf{y}}_{\textrm{R}}\}$&#10;\end{document}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247"/>
  <p:tag name="PICTUREFILESIZE" val="1879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mathbf{p}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vek}[1]{\ensuremath{\mathbf{#1}}}    % (fette) Vektoren oder Matrizen (mit Buchstabe als Argument)&#10;\newcommand{\bs}[1]{\mbox{\boldmath$#1$}}         % (fette) schraege Vektoren oder Matrizen&#10;\begin{document}&#10; $&#10;  \hat{c}_{\textrm{A}\oplus\textrm{B}} = \begin{cases} 0 &amp;\textrm{if} \;\;\textrm{arg}\!\max\limits_i \;p_i=\{0,3\} \\ &#10;  1 &amp;\textrm{if} \;\;\textrm{arg}\!\max\limits_i \;p_i=\{1,2\} \end{cases}&#10; $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3"/>
  <p:tag name="PICTUREFILESIZE" val="3008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tiny{s}_{\textrm{A}\textrm{B}}=\tiny{x}_{\textrm{A}}+\tiny{e^{j\phi}}\tiny{x}_{\textrm{B}}$; \quad $\phi=0 \ldots 2\pi$; $\tiny{x}_{\textrm{A}},\tiny{x}_{\textrm{B}}\in\{\pm 1\}$&#10;\end{document}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466"/>
  <p:tag name="PICTUREFILESIZE" val="190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tiny{\mathbf{c}}_{\textrm{R}}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ALLOWFONTSUBSTITUTION" val="False"/>
  <p:tag name="BITMAPFORMAT" val="pngmono"/>
  <p:tag name="ORIGWIDTH" val="21.00008"/>
  <p:tag name="PICTUREFILESIZE" val="116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tiny{s}_{\textrm{A}\textrm{B}}=\tiny{x}_{\textrm{A}}+\tiny{e^{j\phi}}\tiny{x}_{\textrm{B}};$ \quad $\phi=0 \ldots 2\pi$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0"/>
  <p:tag name="PICTUREFILESIZE" val="130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fonts}&#10;\newcommand{\vek}[1]{\ensuremath{\mathbf{#1}}}    % (fette) Vektoren oder Matrizen (mit Buchstabe als Argument)&#10;\newcommand{\bs}[1]{\mbox{\boldmath$#1$}}         % (fette) schraege Vektoren oder Matrizen&#10;\begin{document}&#10; $\tiny{\mathbb{F}}_4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ALLOWFONTSUBSTITUTION" val="False"/>
  <p:tag name="BITMAPFORMAT" val="pngmono"/>
  <p:tag name="ORIGWIDTH" val="22.98008"/>
  <p:tag name="PICTUREFILESIZE" val="10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tiny{y}_{\textrm{R}}=\tiny{h}_{\textrm{A}}\tiny{x}_{\textrm{A}}+\tiny{h}_{\textrm{B}}\tiny{x}_{\textrm{B}}+\tiny{n}_{\textrm{R}}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15"/>
  <p:tag name="BOXWIDTH" val="348"/>
  <p:tag name="BOXHEIGHT" val="356"/>
  <p:tag name="BOXFONT" val="10"/>
  <p:tag name="BOXWRAP" val="False"/>
  <p:tag name="WORKAROUNDTRANSPARENCYBUG" val="False"/>
  <p:tag name="ALLOWFONTSUBSTITUTION" val="False"/>
  <p:tag name="BITMAPFORMAT" val="pngmono"/>
  <p:tag name="ORIGWIDTH" val="228.9605"/>
  <p:tag name="PICTUREFILESIZE" val="99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tiny{s}_{\textrm{A}\textrm{B}}=\tiny{h}_{\textrm{A}}\tiny{x}_{\textrm{A}}+\tiny{h}_{\textrm{B}}\tiny{x}_{\textrm{B}}$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6"/>
  <p:tag name="BOXFONT" val="10"/>
  <p:tag name="BOXWRAP" val="False"/>
  <p:tag name="WORKAROUNDTRANSPARENCYBUG" val="False"/>
  <p:tag name="ALLOWFONTSUBSTITUTION" val="False"/>
  <p:tag name="BITMAPFORMAT" val="pngmono"/>
  <p:tag name="ORIGWIDTH" val="184.9804"/>
  <p:tag name="PICTUREFILESIZE" val="823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p\{\tiny{y}_{\textrm{R}}|\tiny{s}_{\textrm{A}\textrm{B}}=\tiny{\mathcal{S}}_{\textrm{A}\textrm{B}}(i)\}$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6"/>
  <p:tag name="PICTUREFILESIZE" val="1068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begin{document}&#10; $\tiny{P}_i=\normalsize{\textrm{Pr}}\{\tiny{c}_{\textrm{A}\textrm{B}}=\tiny{\mathcal{C}}_{\textrm{A}\textrm{B}}(i)|\tiny{y}_{\textrm{R}}\}$&#10;\end{document}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6"/>
  <p:tag name="PICTUREFILESIZE" val="124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usepackage{xcolor}&#10;\begin{document}&#10; $\tiny{P}_{\textrm{A}}^{0}=\normalsize{\textrm{Pr}}\{{\color{blue}\tiny{c}_{\textrm{A}}=0}|\tiny{y}_{\textrm{R}}\}=\tiny{P}_{\textrm{0}}+\tiny{P}_{\textrm{2}}$&#10;\end{document}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298"/>
  <p:tag name="PICTUREFILESIZE" val="204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usepackage{xcolor}&#10;\begin{document}&#10; $\tiny{P}_{\textrm{A}}^{1}=\normalsize{\textrm{Pr}}\{{\color{red}\tiny{c}_{\textrm{A}}=1}|\tiny{y}_{\textrm{R}}\}=\tiny{P}_{\textrm{1}}+\tiny{P}_{\textrm{3}}$&#10;\end{document}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298"/>
  <p:tag name="PICTUREFILESIZE" val="186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vek}[1]{\ensuremath{\mathbf{#1}}}    % (fette) Vektoren oder Matrizen (mit Buchstabe als Argument)&#10;\newcommand{\bs}[1]{\mbox{\boldmath$#1$}}         % (fette) schraege Vektoren oder Matrizen&#10;\usepackage{xcolor}&#10;&#10;\begin{document}&#10; $\tiny{P}_{\textrm{A}\oplus\textrm{B}}^{0}=\normalsize{\textrm{Pr}}\{{\color{blue}\tiny{c}_{\textrm{A}\oplus\textrm{B}}=0}|\tiny{y}_{\textrm{R}}\}=\tiny{P}_0+\tiny{P}_3$&#10;\end{document}"/>
  <p:tag name="FILENAME" val="txp_fig"/>
  <p:tag name="FORMAT" val="png16m"/>
  <p:tag name="RES" val="1200"/>
  <p:tag name="BLEND" val="0"/>
  <p:tag name="TRANSPARENT" val="1"/>
  <p:tag name="TBUG" val="0"/>
  <p:tag name="ALLOWFS" val="0"/>
  <p:tag name="ORIGWIDTH" val="349"/>
  <p:tag name="PICTUREFILESIZE" val="26974"/>
</p:tagLst>
</file>

<file path=ppt/theme/theme1.xml><?xml version="1.0" encoding="utf-8"?>
<a:theme xmlns:a="http://schemas.openxmlformats.org/drawingml/2006/main" name="5_c_11_beamer">
  <a:themeElements>
    <a:clrScheme name="1_c_11_beam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_11_beam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buNone/>
          <a:defRPr sz="1800" dirty="0">
            <a:latin typeface="Calibri" panose="020F0502020204030204" pitchFamily="34" charset="0"/>
          </a:defRPr>
        </a:defPPr>
      </a:lstStyle>
    </a:txDef>
  </a:objectDefaults>
  <a:extraClrSchemeLst>
    <a:extraClrScheme>
      <a:clrScheme name="1_c_11_beam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_11_beam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_11_beam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_11_beam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_11_beam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_11_beam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_11_beam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1702</Words>
  <Application>Microsoft Office PowerPoint</Application>
  <PresentationFormat>A4-Papier (210x297 mm)</PresentationFormat>
  <Paragraphs>351</Paragraphs>
  <Slides>29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1" baseType="lpstr">
      <vt:lpstr>5_c_11_beamer</vt:lpstr>
      <vt:lpstr>Acrobat Document</vt:lpstr>
      <vt:lpstr>Physical Layer Network Coding in Two-Way Relaying Systems</vt:lpstr>
      <vt:lpstr>Research in a nutshell</vt:lpstr>
      <vt:lpstr>Overview</vt:lpstr>
      <vt:lpstr>Introduction</vt:lpstr>
      <vt:lpstr>Physical Layer Network Coding</vt:lpstr>
      <vt:lpstr>Some definitions (examplary for BPSK, M=2)</vt:lpstr>
      <vt:lpstr>Separated Channel Decoding (SCD)</vt:lpstr>
      <vt:lpstr>Joint Channel Decoding and Physical Layer Network Coding (JCNC)</vt:lpstr>
      <vt:lpstr>Generalized JCNC (G-JCNC)</vt:lpstr>
      <vt:lpstr>Generalized JCNC (G-JCNC)</vt:lpstr>
      <vt:lpstr>Ambiguity of constellation points/hypotheses</vt:lpstr>
      <vt:lpstr>LLR-Distributions</vt:lpstr>
      <vt:lpstr>FER at relay for OFDM</vt:lpstr>
      <vt:lpstr>Hardware Plattform</vt:lpstr>
      <vt:lpstr>Carrier Frequency Offset (CFO) analysis: Test-bed results</vt:lpstr>
      <vt:lpstr>Further research activities on relaying</vt:lpstr>
      <vt:lpstr>Further research activities on relaying</vt:lpstr>
      <vt:lpstr>PowerPoint-Präsentation</vt:lpstr>
      <vt:lpstr>References</vt:lpstr>
      <vt:lpstr>Backup</vt:lpstr>
      <vt:lpstr>CFO analysis: Simulation results</vt:lpstr>
      <vt:lpstr>Ambiguity of constellation points/hypotheses</vt:lpstr>
      <vt:lpstr>Testbed set-up: OFDM transmission</vt:lpstr>
      <vt:lpstr>Testbed set-up</vt:lpstr>
      <vt:lpstr>End-to-End BER: Normalized Block Fading Channels</vt:lpstr>
      <vt:lpstr>Summary</vt:lpstr>
      <vt:lpstr>Two-Way-Relaying: System Model</vt:lpstr>
      <vt:lpstr>Current Investigations</vt:lpstr>
      <vt:lpstr>PowerPoint-Präsentation</vt:lpstr>
    </vt:vector>
  </TitlesOfParts>
  <Company>Uni Bremen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Multi-channel hands-free systems</dc:title>
  <dc:creator>Stefan Goetze</dc:creator>
  <cp:lastModifiedBy>dekorsy</cp:lastModifiedBy>
  <cp:revision>1479</cp:revision>
  <cp:lastPrinted>2014-02-24T18:34:38Z</cp:lastPrinted>
  <dcterms:created xsi:type="dcterms:W3CDTF">2002-09-04T14:05:43Z</dcterms:created>
  <dcterms:modified xsi:type="dcterms:W3CDTF">2014-03-02T12:18:17Z</dcterms:modified>
</cp:coreProperties>
</file>