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37"/>
  </p:notesMasterIdLst>
  <p:sldIdLst>
    <p:sldId id="256" r:id="rId2"/>
    <p:sldId id="366" r:id="rId3"/>
    <p:sldId id="405" r:id="rId4"/>
    <p:sldId id="407" r:id="rId5"/>
    <p:sldId id="408" r:id="rId6"/>
    <p:sldId id="378" r:id="rId7"/>
    <p:sldId id="410" r:id="rId8"/>
    <p:sldId id="453" r:id="rId9"/>
    <p:sldId id="411" r:id="rId10"/>
    <p:sldId id="412" r:id="rId11"/>
    <p:sldId id="413" r:id="rId12"/>
    <p:sldId id="414" r:id="rId13"/>
    <p:sldId id="415" r:id="rId14"/>
    <p:sldId id="418" r:id="rId15"/>
    <p:sldId id="450" r:id="rId16"/>
    <p:sldId id="419" r:id="rId17"/>
    <p:sldId id="454" r:id="rId18"/>
    <p:sldId id="420" r:id="rId19"/>
    <p:sldId id="421" r:id="rId20"/>
    <p:sldId id="422" r:id="rId21"/>
    <p:sldId id="423" r:id="rId22"/>
    <p:sldId id="424" r:id="rId23"/>
    <p:sldId id="425" r:id="rId24"/>
    <p:sldId id="426" r:id="rId25"/>
    <p:sldId id="434" r:id="rId26"/>
    <p:sldId id="427" r:id="rId27"/>
    <p:sldId id="452" r:id="rId28"/>
    <p:sldId id="429" r:id="rId29"/>
    <p:sldId id="455" r:id="rId30"/>
    <p:sldId id="456" r:id="rId31"/>
    <p:sldId id="440" r:id="rId32"/>
    <p:sldId id="442" r:id="rId33"/>
    <p:sldId id="441" r:id="rId34"/>
    <p:sldId id="449" r:id="rId35"/>
    <p:sldId id="276" r:id="rId36"/>
  </p:sldIdLst>
  <p:sldSz cx="9144000" cy="6858000" type="screen4x3"/>
  <p:notesSz cx="6858000" cy="9144000"/>
  <p:embeddedFontLst>
    <p:embeddedFont>
      <p:font typeface="Times" pitchFamily="18" charset="0"/>
      <p:regular r:id="rId38"/>
      <p:bold r:id="rId39"/>
      <p:italic r:id="rId40"/>
      <p:boldItalic r:id="rId41"/>
    </p:embeddedFont>
    <p:embeddedFont>
      <p:font typeface="新細明體" pitchFamily="18" charset="-120"/>
      <p:regular r:id="rId42"/>
    </p:embeddedFont>
    <p:embeddedFont>
      <p:font typeface="Comic Sans MS" pitchFamily="66" charset="0"/>
      <p:regular r:id="rId43"/>
      <p:bold r:id="rId44"/>
      <p:italic r:id="rId45"/>
      <p:boldItalic r:id="rId46"/>
    </p:embeddedFont>
    <p:embeddedFont>
      <p:font typeface="Cambria Math" pitchFamily="18" charset="0"/>
      <p:regular r:id="rId47"/>
    </p:embeddedFont>
    <p:embeddedFont>
      <p:font typeface="Calibri" pitchFamily="34" charset="0"/>
      <p:regular r:id="rId48"/>
      <p:bold r:id="rId49"/>
      <p:italic r:id="rId50"/>
      <p:boldItalic r:id="rId51"/>
    </p:embeddedFont>
    <p:embeddedFont>
      <p:font typeface="Euclid Math One" pitchFamily="18" charset="2"/>
      <p:regular r:id="rId52"/>
      <p:bold r:id="rId53"/>
    </p:embeddedFont>
    <p:embeddedFont>
      <p:font typeface="Euclid Math Two" pitchFamily="18" charset="2"/>
      <p:regular r:id="rId54"/>
      <p:bold r:id="rId55"/>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99"/>
    <a:srgbClr val="0066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88" autoAdjust="0"/>
    <p:restoredTop sz="85053" autoAdjust="0"/>
  </p:normalViewPr>
  <p:slideViewPr>
    <p:cSldViewPr>
      <p:cViewPr>
        <p:scale>
          <a:sx n="75" d="100"/>
          <a:sy n="75" d="100"/>
        </p:scale>
        <p:origin x="-1356" y="-36"/>
      </p:cViewPr>
      <p:guideLst>
        <p:guide orient="horz" pos="2160"/>
        <p:guide pos="2880"/>
      </p:guideLst>
    </p:cSldViewPr>
  </p:slideViewPr>
  <p:outlineViewPr>
    <p:cViewPr>
      <p:scale>
        <a:sx n="33" d="100"/>
        <a:sy n="33" d="100"/>
      </p:scale>
      <p:origin x="0" y="567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54"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ltLang="zh-CN"/>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5243BC90-A2BB-47FD-A4B0-EAA7823F7B54}" type="datetimeFigureOut">
              <a:rPr lang="en-US" altLang="zh-CN"/>
              <a:pPr>
                <a:defRPr/>
              </a:pPr>
              <a:t>3/3/2014</a:t>
            </a:fld>
            <a:endParaRPr lang="en-US" altLang="zh-C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ltLang="zh-C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BCC57BF4-6408-45C3-B7C5-66536DE18C82}" type="slidenum">
              <a:rPr lang="en-US" altLang="zh-CN"/>
              <a:pPr>
                <a:defRPr/>
              </a:pPr>
              <a:t>‹#›</a:t>
            </a:fld>
            <a:endParaRPr lang="en-US" altLang="zh-CN"/>
          </a:p>
        </p:txBody>
      </p:sp>
    </p:spTree>
    <p:extLst>
      <p:ext uri="{BB962C8B-B14F-4D97-AF65-F5344CB8AC3E}">
        <p14:creationId xmlns:p14="http://schemas.microsoft.com/office/powerpoint/2010/main" val="41595574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Thanks Yonghui.</a:t>
            </a:r>
            <a:r>
              <a:rPr lang="en-US" baseline="0" dirty="0" smtClean="0"/>
              <a:t> </a:t>
            </a:r>
            <a:r>
              <a:rPr lang="en-US" dirty="0" smtClean="0"/>
              <a:t>Good</a:t>
            </a:r>
            <a:r>
              <a:rPr lang="en-US" baseline="0" dirty="0" smtClean="0"/>
              <a:t> afternoon everyone. It’s my greatest pleasure to have a visit at the University of Sydney. It’s also my first time to come to the Southern Hemisphere. So I’m so pleasant to have a chance to experience a sunny shiny </a:t>
            </a:r>
            <a:r>
              <a:rPr lang="en-US" baseline="0" dirty="0" err="1" smtClean="0"/>
              <a:t>X’mas</a:t>
            </a:r>
            <a:r>
              <a:rPr lang="en-US" baseline="0" dirty="0" smtClean="0"/>
              <a:t>. </a:t>
            </a:r>
          </a:p>
          <a:p>
            <a:endParaRPr lang="en-US" dirty="0" smtClean="0"/>
          </a:p>
          <a:p>
            <a:r>
              <a:rPr lang="en-US" dirty="0" smtClean="0"/>
              <a:t>Now more</a:t>
            </a:r>
            <a:r>
              <a:rPr lang="en-US" baseline="0" dirty="0" smtClean="0"/>
              <a:t> precisely, besides INC, I’m also affiliated with the INC Shenzhen branch. INC branch was just established at the beginning of this year. Its goal is to establish a tighter connection and collaboration with research institutes and industries in mainland China. In particular, via this newly established branch, we are able to apply for various types of research grants supported by different tiers’ government in mainland China. </a:t>
            </a:r>
            <a:endParaRPr lang="en-US" dirty="0" smtClean="0"/>
          </a:p>
          <a:p>
            <a:endParaRPr lang="en-US" dirty="0" smtClean="0"/>
          </a:p>
          <a:p>
            <a:r>
              <a:rPr lang="en-US" dirty="0" smtClean="0"/>
              <a:t>OK. Today’s talk … </a:t>
            </a:r>
          </a:p>
          <a:p>
            <a:r>
              <a:rPr lang="en-US" dirty="0" smtClean="0"/>
              <a:t>Perhaps LNC,</a:t>
            </a:r>
            <a:r>
              <a:rPr lang="en-US" baseline="0" dirty="0" smtClean="0"/>
              <a:t> you may not hear about this term. </a:t>
            </a:r>
          </a:p>
          <a:p>
            <a:r>
              <a:rPr lang="en-US" baseline="0" dirty="0" smtClean="0"/>
              <a:t>However, for another concept that is closely related to it, called Physical layer network coding, it may not be so unfamiliar to you any more. </a:t>
            </a:r>
            <a:endParaRPr lang="en-US" dirty="0"/>
          </a:p>
        </p:txBody>
      </p:sp>
      <p:sp>
        <p:nvSpPr>
          <p:cNvPr id="4" name="Slide Number Placeholder 3"/>
          <p:cNvSpPr>
            <a:spLocks noGrp="1"/>
          </p:cNvSpPr>
          <p:nvPr>
            <p:ph type="sldNum" sz="quarter" idx="10"/>
          </p:nvPr>
        </p:nvSpPr>
        <p:spPr/>
        <p:txBody>
          <a:bodyPr/>
          <a:lstStyle/>
          <a:p>
            <a:pPr>
              <a:defRPr/>
            </a:pPr>
            <a:fld id="{BCC57BF4-6408-45C3-B7C5-66536DE18C82}" type="slidenum">
              <a:rPr lang="en-US" altLang="zh-CN" smtClean="0"/>
              <a:pPr>
                <a:defRPr/>
              </a:pPr>
              <a:t>1</a:t>
            </a:fld>
            <a:endParaRPr lang="en-US"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Now</a:t>
            </a:r>
            <a:r>
              <a:rPr lang="en-US" altLang="zh-CN" baseline="0" dirty="0" smtClean="0"/>
              <a:t> let’s move from the quantization to the decoding side of LNCs over Eisenstein integers. </a:t>
            </a:r>
            <a:endParaRPr lang="en-US" altLang="zh-CN" dirty="0" smtClean="0"/>
          </a:p>
          <a:p>
            <a:endParaRPr lang="en-US" altLang="zh-CN" dirty="0" smtClean="0"/>
          </a:p>
          <a:p>
            <a:r>
              <a:rPr lang="en-US" altLang="zh-CN" dirty="0" smtClean="0"/>
              <a:t>Here, the shape of the </a:t>
            </a:r>
            <a:r>
              <a:rPr lang="en-US" altLang="zh-CN" dirty="0" err="1" smtClean="0"/>
              <a:t>sublattic</a:t>
            </a:r>
            <a:r>
              <a:rPr lang="en-US" altLang="zh-CN" dirty="0" smtClean="0"/>
              <a:t> Lambda’ is assumed to be</a:t>
            </a:r>
            <a:r>
              <a:rPr lang="en-US" altLang="zh-CN" baseline="0" dirty="0" smtClean="0"/>
              <a:t> isomorphic to a hypercube after possible rotation, reflection and multiplication by a scaling factor. </a:t>
            </a:r>
            <a:endParaRPr lang="zh-CN" altLang="en-US" dirty="0"/>
          </a:p>
        </p:txBody>
      </p:sp>
      <p:sp>
        <p:nvSpPr>
          <p:cNvPr id="4" name="Slide Number Placeholder 3"/>
          <p:cNvSpPr>
            <a:spLocks noGrp="1"/>
          </p:cNvSpPr>
          <p:nvPr>
            <p:ph type="sldNum" sz="quarter" idx="10"/>
          </p:nvPr>
        </p:nvSpPr>
        <p:spPr/>
        <p:txBody>
          <a:bodyPr/>
          <a:lstStyle/>
          <a:p>
            <a:pPr>
              <a:defRPr/>
            </a:pPr>
            <a:fld id="{BCC57BF4-6408-45C3-B7C5-66536DE18C82}" type="slidenum">
              <a:rPr lang="en-US" altLang="zh-CN" smtClean="0"/>
              <a:pPr>
                <a:defRPr/>
              </a:pPr>
              <a:t>25</a:t>
            </a:fld>
            <a:endParaRPr lang="en-US" altLang="zh-CN"/>
          </a:p>
        </p:txBody>
      </p:sp>
    </p:spTree>
    <p:extLst>
      <p:ext uri="{BB962C8B-B14F-4D97-AF65-F5344CB8AC3E}">
        <p14:creationId xmlns:p14="http://schemas.microsoft.com/office/powerpoint/2010/main" val="2046100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Slide Number Placeholder 3"/>
          <p:cNvSpPr>
            <a:spLocks noGrp="1"/>
          </p:cNvSpPr>
          <p:nvPr>
            <p:ph type="sldNum" sz="quarter" idx="10"/>
          </p:nvPr>
        </p:nvSpPr>
        <p:spPr/>
        <p:txBody>
          <a:bodyPr/>
          <a:lstStyle/>
          <a:p>
            <a:pPr>
              <a:defRPr/>
            </a:pPr>
            <a:fld id="{BCC57BF4-6408-45C3-B7C5-66536DE18C82}" type="slidenum">
              <a:rPr lang="en-US" altLang="zh-CN" smtClean="0"/>
              <a:pPr>
                <a:defRPr/>
              </a:pPr>
              <a:t>26</a:t>
            </a:fld>
            <a:endParaRPr lang="en-US" altLang="zh-CN"/>
          </a:p>
        </p:txBody>
      </p:sp>
    </p:spTree>
    <p:extLst>
      <p:ext uri="{BB962C8B-B14F-4D97-AF65-F5344CB8AC3E}">
        <p14:creationId xmlns:p14="http://schemas.microsoft.com/office/powerpoint/2010/main" val="3575159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SEP = Symbol error probability</a:t>
            </a:r>
            <a:endParaRPr lang="zh-CN" altLang="en-US" dirty="0"/>
          </a:p>
        </p:txBody>
      </p:sp>
      <p:sp>
        <p:nvSpPr>
          <p:cNvPr id="4" name="Slide Number Placeholder 3"/>
          <p:cNvSpPr>
            <a:spLocks noGrp="1"/>
          </p:cNvSpPr>
          <p:nvPr>
            <p:ph type="sldNum" sz="quarter" idx="10"/>
          </p:nvPr>
        </p:nvSpPr>
        <p:spPr/>
        <p:txBody>
          <a:bodyPr/>
          <a:lstStyle/>
          <a:p>
            <a:pPr>
              <a:defRPr/>
            </a:pPr>
            <a:fld id="{BCC57BF4-6408-45C3-B7C5-66536DE18C82}" type="slidenum">
              <a:rPr lang="en-US" altLang="zh-CN" smtClean="0"/>
              <a:pPr>
                <a:defRPr/>
              </a:pPr>
              <a:t>27</a:t>
            </a:fld>
            <a:endParaRPr lang="en-US" altLang="zh-CN"/>
          </a:p>
        </p:txBody>
      </p:sp>
    </p:spTree>
    <p:extLst>
      <p:ext uri="{BB962C8B-B14F-4D97-AF65-F5344CB8AC3E}">
        <p14:creationId xmlns:p14="http://schemas.microsoft.com/office/powerpoint/2010/main" val="2911130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Slide Number Placeholder 3"/>
          <p:cNvSpPr>
            <a:spLocks noGrp="1"/>
          </p:cNvSpPr>
          <p:nvPr>
            <p:ph type="sldNum" sz="quarter" idx="10"/>
          </p:nvPr>
        </p:nvSpPr>
        <p:spPr/>
        <p:txBody>
          <a:bodyPr/>
          <a:lstStyle/>
          <a:p>
            <a:pPr>
              <a:defRPr/>
            </a:pPr>
            <a:fld id="{BCC57BF4-6408-45C3-B7C5-66536DE18C82}" type="slidenum">
              <a:rPr lang="en-US" altLang="zh-CN" smtClean="0"/>
              <a:pPr>
                <a:defRPr/>
              </a:pPr>
              <a:t>28</a:t>
            </a:fld>
            <a:endParaRPr lang="en-US" altLang="zh-CN"/>
          </a:p>
        </p:txBody>
      </p:sp>
    </p:spTree>
    <p:extLst>
      <p:ext uri="{BB962C8B-B14F-4D97-AF65-F5344CB8AC3E}">
        <p14:creationId xmlns:p14="http://schemas.microsoft.com/office/powerpoint/2010/main" val="3575159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pPr>
              <a:defRPr/>
            </a:pPr>
            <a:fld id="{BCC57BF4-6408-45C3-B7C5-66536DE18C82}" type="slidenum">
              <a:rPr lang="en-US" altLang="zh-CN" smtClean="0"/>
              <a:pPr>
                <a:defRPr/>
              </a:pPr>
              <a:t>29</a:t>
            </a:fld>
            <a:endParaRPr lang="en-US" altLang="zh-CN"/>
          </a:p>
        </p:txBody>
      </p:sp>
    </p:spTree>
    <p:extLst>
      <p:ext uri="{BB962C8B-B14F-4D97-AF65-F5344CB8AC3E}">
        <p14:creationId xmlns:p14="http://schemas.microsoft.com/office/powerpoint/2010/main" val="2046100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pPr>
              <a:defRPr/>
            </a:pPr>
            <a:fld id="{BCC57BF4-6408-45C3-B7C5-66536DE18C82}" type="slidenum">
              <a:rPr lang="en-US" altLang="zh-CN" smtClean="0"/>
              <a:pPr>
                <a:defRPr/>
              </a:pPr>
              <a:t>30</a:t>
            </a:fld>
            <a:endParaRPr lang="en-US" altLang="zh-CN"/>
          </a:p>
        </p:txBody>
      </p:sp>
    </p:spTree>
    <p:extLst>
      <p:ext uri="{BB962C8B-B14F-4D97-AF65-F5344CB8AC3E}">
        <p14:creationId xmlns:p14="http://schemas.microsoft.com/office/powerpoint/2010/main" val="2046100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Where </a:t>
            </a:r>
            <a:r>
              <a:rPr lang="en-US" altLang="zh-CN" i="1" dirty="0" smtClean="0"/>
              <a:t>M</a:t>
            </a:r>
            <a:r>
              <a:rPr lang="en-US" altLang="zh-CN" dirty="0" smtClean="0"/>
              <a:t> is </a:t>
            </a:r>
            <a:r>
              <a:rPr lang="en-US" altLang="zh-CN" dirty="0" err="1" smtClean="0"/>
              <a:t>Hermitian</a:t>
            </a:r>
            <a:r>
              <a:rPr lang="en-US" altLang="zh-CN" baseline="0" dirty="0" smtClean="0"/>
              <a:t> and </a:t>
            </a:r>
            <a:r>
              <a:rPr lang="en-US" altLang="zh-CN" baseline="0" dirty="0" err="1" smtClean="0"/>
              <a:t>postivie</a:t>
            </a:r>
            <a:r>
              <a:rPr lang="en-US" altLang="zh-CN" baseline="0" dirty="0" smtClean="0"/>
              <a:t>-definite. </a:t>
            </a:r>
          </a:p>
          <a:p>
            <a:r>
              <a:rPr lang="en-US" altLang="zh-CN" baseline="0" dirty="0" smtClean="0"/>
              <a:t>As a result, M can be further decomposed into a product of a lower triangular matrix L and its </a:t>
            </a:r>
            <a:r>
              <a:rPr lang="en-US" altLang="zh-CN" baseline="0" dirty="0" err="1" smtClean="0"/>
              <a:t>Hermitian</a:t>
            </a:r>
            <a:r>
              <a:rPr lang="en-US" altLang="zh-CN" baseline="0" dirty="0" smtClean="0"/>
              <a:t> conjugate. (This is the </a:t>
            </a:r>
            <a:r>
              <a:rPr lang="en-US" altLang="zh-CN" baseline="0" dirty="0" err="1" smtClean="0"/>
              <a:t>Cholesky</a:t>
            </a:r>
            <a:r>
              <a:rPr lang="en-US" altLang="zh-CN" baseline="0" dirty="0" smtClean="0"/>
              <a:t> decomposition). </a:t>
            </a:r>
            <a:endParaRPr lang="zh-CN" altLang="en-US" dirty="0"/>
          </a:p>
        </p:txBody>
      </p:sp>
      <p:sp>
        <p:nvSpPr>
          <p:cNvPr id="4" name="Slide Number Placeholder 3"/>
          <p:cNvSpPr>
            <a:spLocks noGrp="1"/>
          </p:cNvSpPr>
          <p:nvPr>
            <p:ph type="sldNum" sz="quarter" idx="10"/>
          </p:nvPr>
        </p:nvSpPr>
        <p:spPr/>
        <p:txBody>
          <a:bodyPr/>
          <a:lstStyle/>
          <a:p>
            <a:pPr>
              <a:defRPr/>
            </a:pPr>
            <a:fld id="{BCC57BF4-6408-45C3-B7C5-66536DE18C82}" type="slidenum">
              <a:rPr lang="en-US" altLang="zh-CN" smtClean="0"/>
              <a:pPr>
                <a:defRPr/>
              </a:pPr>
              <a:t>31</a:t>
            </a:fld>
            <a:endParaRPr lang="en-US" altLang="zh-CN"/>
          </a:p>
        </p:txBody>
      </p:sp>
    </p:spTree>
    <p:extLst>
      <p:ext uri="{BB962C8B-B14F-4D97-AF65-F5344CB8AC3E}">
        <p14:creationId xmlns:p14="http://schemas.microsoft.com/office/powerpoint/2010/main" val="2046100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pPr>
              <a:defRPr/>
            </a:pPr>
            <a:fld id="{BCC57BF4-6408-45C3-B7C5-66536DE18C82}" type="slidenum">
              <a:rPr lang="en-US" altLang="zh-CN" smtClean="0"/>
              <a:pPr>
                <a:defRPr/>
              </a:pPr>
              <a:t>32</a:t>
            </a:fld>
            <a:endParaRPr lang="en-US" altLang="zh-CN"/>
          </a:p>
        </p:txBody>
      </p:sp>
    </p:spTree>
    <p:extLst>
      <p:ext uri="{BB962C8B-B14F-4D97-AF65-F5344CB8AC3E}">
        <p14:creationId xmlns:p14="http://schemas.microsoft.com/office/powerpoint/2010/main" val="2046100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pPr>
              <a:defRPr/>
            </a:pPr>
            <a:fld id="{BCC57BF4-6408-45C3-B7C5-66536DE18C82}" type="slidenum">
              <a:rPr lang="en-US" altLang="zh-CN" smtClean="0"/>
              <a:pPr>
                <a:defRPr/>
              </a:pPr>
              <a:t>33</a:t>
            </a:fld>
            <a:endParaRPr lang="en-US" altLang="zh-CN"/>
          </a:p>
        </p:txBody>
      </p:sp>
    </p:spTree>
    <p:extLst>
      <p:ext uri="{BB962C8B-B14F-4D97-AF65-F5344CB8AC3E}">
        <p14:creationId xmlns:p14="http://schemas.microsoft.com/office/powerpoint/2010/main" val="2046100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baseline="0" dirty="0" smtClean="0"/>
          </a:p>
        </p:txBody>
      </p:sp>
      <p:sp>
        <p:nvSpPr>
          <p:cNvPr id="4" name="Slide Number Placeholder 3"/>
          <p:cNvSpPr>
            <a:spLocks noGrp="1"/>
          </p:cNvSpPr>
          <p:nvPr>
            <p:ph type="sldNum" sz="quarter" idx="10"/>
          </p:nvPr>
        </p:nvSpPr>
        <p:spPr/>
        <p:txBody>
          <a:bodyPr/>
          <a:lstStyle/>
          <a:p>
            <a:pPr>
              <a:defRPr/>
            </a:pPr>
            <a:fld id="{BCC57BF4-6408-45C3-B7C5-66536DE18C82}" type="slidenum">
              <a:rPr lang="en-US" altLang="zh-CN" smtClean="0"/>
              <a:pPr>
                <a:defRPr/>
              </a:pPr>
              <a:t>34</a:t>
            </a:fld>
            <a:endParaRPr lang="en-US" altLang="zh-CN"/>
          </a:p>
        </p:txBody>
      </p:sp>
    </p:spTree>
    <p:extLst>
      <p:ext uri="{BB962C8B-B14F-4D97-AF65-F5344CB8AC3E}">
        <p14:creationId xmlns:p14="http://schemas.microsoft.com/office/powerpoint/2010/main" val="3993416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complex circularly-symmetric additive white Gaussian noise</a:t>
            </a:r>
          </a:p>
        </p:txBody>
      </p:sp>
      <p:sp>
        <p:nvSpPr>
          <p:cNvPr id="4" name="Slide Number Placeholder 3"/>
          <p:cNvSpPr>
            <a:spLocks noGrp="1"/>
          </p:cNvSpPr>
          <p:nvPr>
            <p:ph type="sldNum" sz="quarter" idx="10"/>
          </p:nvPr>
        </p:nvSpPr>
        <p:spPr/>
        <p:txBody>
          <a:bodyPr/>
          <a:lstStyle/>
          <a:p>
            <a:pPr>
              <a:defRPr/>
            </a:pPr>
            <a:fld id="{BCC57BF4-6408-45C3-B7C5-66536DE18C82}" type="slidenum">
              <a:rPr lang="en-US" altLang="zh-CN" smtClean="0"/>
              <a:pPr>
                <a:defRPr/>
              </a:pPr>
              <a:t>9</a:t>
            </a:fld>
            <a:endParaRPr lang="en-US" altLang="zh-CN"/>
          </a:p>
        </p:txBody>
      </p:sp>
    </p:spTree>
    <p:extLst>
      <p:ext uri="{BB962C8B-B14F-4D97-AF65-F5344CB8AC3E}">
        <p14:creationId xmlns:p14="http://schemas.microsoft.com/office/powerpoint/2010/main" val="1151661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i="1" dirty="0" smtClean="0">
                <a:latin typeface="Times New Roman" pitchFamily="18" charset="0"/>
                <a:cs typeface="Times New Roman" pitchFamily="18" charset="0"/>
              </a:rPr>
              <a:t>… such that </a:t>
            </a:r>
            <a:r>
              <a:rPr lang="en-US" altLang="zh-CN" sz="1200" dirty="0" smtClean="0">
                <a:latin typeface="Times New Roman" pitchFamily="18" charset="0"/>
                <a:cs typeface="Times New Roman" pitchFamily="18" charset="0"/>
              </a:rPr>
              <a:t>under this rate the relay can decode the desired linear combination </a:t>
            </a:r>
            <a:r>
              <a:rPr lang="en-US" altLang="zh-CN" sz="1200" b="1" dirty="0" smtClean="0">
                <a:solidFill>
                  <a:srgbClr val="FF0000"/>
                </a:solidFill>
                <a:latin typeface="Times New Roman" pitchFamily="18" charset="0"/>
                <a:cs typeface="Times New Roman" pitchFamily="18" charset="0"/>
              </a:rPr>
              <a:t>u</a:t>
            </a:r>
            <a:r>
              <a:rPr lang="en-US" altLang="zh-CN" sz="1200" dirty="0" smtClean="0">
                <a:latin typeface="Times New Roman" pitchFamily="18" charset="0"/>
                <a:cs typeface="Times New Roman" pitchFamily="18" charset="0"/>
              </a:rPr>
              <a:t> with arbitrarily small error. </a:t>
            </a:r>
          </a:p>
          <a:p>
            <a:endParaRPr lang="en-US" dirty="0" smtClean="0"/>
          </a:p>
          <a:p>
            <a:r>
              <a:rPr lang="en-US" dirty="0" smtClean="0"/>
              <a:t>Here the information of fading is supposed</a:t>
            </a:r>
            <a:r>
              <a:rPr lang="en-US" baseline="0" dirty="0" smtClean="0"/>
              <a:t> to be known at the relay but not the transmitters. </a:t>
            </a:r>
            <a:endParaRPr lang="en-US" dirty="0"/>
          </a:p>
        </p:txBody>
      </p:sp>
      <p:sp>
        <p:nvSpPr>
          <p:cNvPr id="4" name="Slide Number Placeholder 3"/>
          <p:cNvSpPr>
            <a:spLocks noGrp="1"/>
          </p:cNvSpPr>
          <p:nvPr>
            <p:ph type="sldNum" sz="quarter" idx="10"/>
          </p:nvPr>
        </p:nvSpPr>
        <p:spPr/>
        <p:txBody>
          <a:bodyPr/>
          <a:lstStyle/>
          <a:p>
            <a:pPr>
              <a:defRPr/>
            </a:pPr>
            <a:fld id="{BCC57BF4-6408-45C3-B7C5-66536DE18C82}" type="slidenum">
              <a:rPr lang="en-US" altLang="zh-CN" smtClean="0"/>
              <a:pPr>
                <a:defRPr/>
              </a:pPr>
              <a:t>11</a:t>
            </a:fld>
            <a:endParaRPr lang="en-US" altLang="zh-CN"/>
          </a:p>
        </p:txBody>
      </p:sp>
    </p:spTree>
    <p:extLst>
      <p:ext uri="{BB962C8B-B14F-4D97-AF65-F5344CB8AC3E}">
        <p14:creationId xmlns:p14="http://schemas.microsoft.com/office/powerpoint/2010/main" val="1311304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In</a:t>
            </a:r>
            <a:r>
              <a:rPr lang="en-US" altLang="zh-CN" baseline="0" dirty="0" smtClean="0"/>
              <a:t> order to design and implement practical CF schemes, most recently, an algebraic framework, called lattice network coding, was proposed by Feng-Silva-</a:t>
            </a:r>
            <a:r>
              <a:rPr lang="en-US" altLang="zh-CN" baseline="0" dirty="0" err="1" smtClean="0"/>
              <a:t>Kschischang</a:t>
            </a:r>
            <a:r>
              <a:rPr lang="en-US" altLang="zh-CN" baseline="0" dirty="0" smtClean="0"/>
              <a:t>.</a:t>
            </a:r>
          </a:p>
          <a:p>
            <a:endParaRPr lang="en-US" altLang="zh-CN" baseline="0" dirty="0" smtClean="0"/>
          </a:p>
          <a:p>
            <a:r>
              <a:rPr lang="en-US" altLang="zh-CN" baseline="0" dirty="0" smtClean="0"/>
              <a:t>The system model for LNC is same as the one for Compute-and-Forward</a:t>
            </a:r>
          </a:p>
          <a:p>
            <a:endParaRPr lang="zh-CN" altLang="en-US" dirty="0"/>
          </a:p>
        </p:txBody>
      </p:sp>
      <p:sp>
        <p:nvSpPr>
          <p:cNvPr id="4" name="Slide Number Placeholder 3"/>
          <p:cNvSpPr>
            <a:spLocks noGrp="1"/>
          </p:cNvSpPr>
          <p:nvPr>
            <p:ph type="sldNum" sz="quarter" idx="10"/>
          </p:nvPr>
        </p:nvSpPr>
        <p:spPr/>
        <p:txBody>
          <a:bodyPr/>
          <a:lstStyle/>
          <a:p>
            <a:pPr>
              <a:defRPr/>
            </a:pPr>
            <a:fld id="{BCC57BF4-6408-45C3-B7C5-66536DE18C82}" type="slidenum">
              <a:rPr lang="en-US" altLang="zh-CN" smtClean="0"/>
              <a:pPr>
                <a:defRPr/>
              </a:pPr>
              <a:t>13</a:t>
            </a:fld>
            <a:endParaRPr lang="en-US" altLang="zh-CN"/>
          </a:p>
        </p:txBody>
      </p:sp>
    </p:spTree>
    <p:extLst>
      <p:ext uri="{BB962C8B-B14F-4D97-AF65-F5344CB8AC3E}">
        <p14:creationId xmlns:p14="http://schemas.microsoft.com/office/powerpoint/2010/main" val="2587568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sz="2400" dirty="0" smtClean="0"/>
              <a:t>Now</a:t>
            </a:r>
            <a:r>
              <a:rPr lang="en-US" altLang="zh-CN" sz="2400" baseline="0" dirty="0" smtClean="0"/>
              <a:t> let’s move from the encoding side to the decoding side. After the </a:t>
            </a:r>
            <a:r>
              <a:rPr lang="en-US" altLang="zh-CN" sz="2400" i="1" baseline="0" dirty="0" smtClean="0"/>
              <a:t>L</a:t>
            </a:r>
            <a:r>
              <a:rPr lang="en-US" altLang="zh-CN" sz="2400" baseline="0" dirty="0" smtClean="0"/>
              <a:t> source signals transmitted through the Gaussian MAC, the received signal vector is a linear combination of x w.r.t. the fading gains, plus a vector z representing the complex circularly-symmetric Additive White Gaussian Noise.    </a:t>
            </a:r>
            <a:endParaRPr lang="en-US" altLang="zh-CN" sz="240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CN" sz="240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sz="2400" dirty="0" smtClean="0"/>
              <a:t>The goal of the relay is to decode an </a:t>
            </a:r>
            <a:r>
              <a:rPr lang="en-US" altLang="zh-CN" sz="2400" i="1" dirty="0" smtClean="0"/>
              <a:t>R</a:t>
            </a:r>
            <a:r>
              <a:rPr lang="en-US" altLang="zh-CN" sz="2400" dirty="0" smtClean="0"/>
              <a:t>-linear combination of source messages</a:t>
            </a:r>
          </a:p>
        </p:txBody>
      </p:sp>
      <p:sp>
        <p:nvSpPr>
          <p:cNvPr id="4" name="Slide Number Placeholder 3"/>
          <p:cNvSpPr>
            <a:spLocks noGrp="1"/>
          </p:cNvSpPr>
          <p:nvPr>
            <p:ph type="sldNum" sz="quarter" idx="10"/>
          </p:nvPr>
        </p:nvSpPr>
        <p:spPr/>
        <p:txBody>
          <a:bodyPr/>
          <a:lstStyle/>
          <a:p>
            <a:pPr>
              <a:defRPr/>
            </a:pPr>
            <a:fld id="{BCC57BF4-6408-45C3-B7C5-66536DE18C82}" type="slidenum">
              <a:rPr lang="en-US" altLang="zh-CN" smtClean="0"/>
              <a:pPr>
                <a:defRPr/>
              </a:pPr>
              <a:t>20</a:t>
            </a:fld>
            <a:endParaRPr lang="en-US" altLang="zh-CN"/>
          </a:p>
        </p:txBody>
      </p:sp>
    </p:spTree>
    <p:extLst>
      <p:ext uri="{BB962C8B-B14F-4D97-AF65-F5344CB8AC3E}">
        <p14:creationId xmlns:p14="http://schemas.microsoft.com/office/powerpoint/2010/main" val="2153140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physical meaning of the decoding function is as follows. </a:t>
            </a:r>
          </a:p>
          <a:p>
            <a:endParaRPr lang="en-US" dirty="0" smtClean="0"/>
          </a:p>
          <a:p>
            <a:r>
              <a:rPr lang="en-US" dirty="0" smtClean="0"/>
              <a:t>First</a:t>
            </a:r>
            <a:r>
              <a:rPr lang="en-US" baseline="0" dirty="0" smtClean="0"/>
              <a:t> the </a:t>
            </a:r>
            <a:r>
              <a:rPr lang="en-US" baseline="0" dirty="0" err="1" smtClean="0"/>
              <a:t>quantizer</a:t>
            </a:r>
            <a:r>
              <a:rPr lang="en-US" baseline="0" dirty="0" smtClean="0"/>
              <a:t> D will map the scaled version of received signal y to a closest fine lattice point, and then </a:t>
            </a:r>
            <a:r>
              <a:rPr lang="en-US" b="0" baseline="0" dirty="0" smtClean="0"/>
              <a:t>project this fine lattice point to the </a:t>
            </a:r>
            <a:r>
              <a:rPr lang="en-US" b="0" baseline="0" dirty="0" err="1" smtClean="0"/>
              <a:t>coset</a:t>
            </a:r>
            <a:r>
              <a:rPr lang="en-US" b="0" baseline="0" dirty="0" smtClean="0"/>
              <a:t> in the lattice partition it belongs to. Recall that every message in the message space corresponds to a </a:t>
            </a:r>
            <a:r>
              <a:rPr lang="en-US" b="0" baseline="0" dirty="0" err="1" smtClean="0"/>
              <a:t>coset</a:t>
            </a:r>
            <a:r>
              <a:rPr lang="en-US" b="0" baseline="0" dirty="0" smtClean="0"/>
              <a:t> in the lattice partition. </a:t>
            </a:r>
            <a:endParaRPr lang="en-US" dirty="0" smtClean="0"/>
          </a:p>
        </p:txBody>
      </p:sp>
      <p:sp>
        <p:nvSpPr>
          <p:cNvPr id="4" name="Slide Number Placeholder 3"/>
          <p:cNvSpPr>
            <a:spLocks noGrp="1"/>
          </p:cNvSpPr>
          <p:nvPr>
            <p:ph type="sldNum" sz="quarter" idx="10"/>
          </p:nvPr>
        </p:nvSpPr>
        <p:spPr/>
        <p:txBody>
          <a:bodyPr/>
          <a:lstStyle/>
          <a:p>
            <a:pPr>
              <a:defRPr/>
            </a:pPr>
            <a:fld id="{BCC57BF4-6408-45C3-B7C5-66536DE18C82}" type="slidenum">
              <a:rPr lang="en-US" altLang="zh-CN" smtClean="0"/>
              <a:pPr>
                <a:defRPr/>
              </a:pPr>
              <a:t>21</a:t>
            </a:fld>
            <a:endParaRPr lang="en-US" altLang="zh-CN"/>
          </a:p>
        </p:txBody>
      </p:sp>
    </p:spTree>
    <p:extLst>
      <p:ext uri="{BB962C8B-B14F-4D97-AF65-F5344CB8AC3E}">
        <p14:creationId xmlns:p14="http://schemas.microsoft.com/office/powerpoint/2010/main" val="3458536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CN" sz="2400" dirty="0" smtClean="0"/>
          </a:p>
        </p:txBody>
      </p:sp>
      <p:sp>
        <p:nvSpPr>
          <p:cNvPr id="4" name="Slide Number Placeholder 3"/>
          <p:cNvSpPr>
            <a:spLocks noGrp="1"/>
          </p:cNvSpPr>
          <p:nvPr>
            <p:ph type="sldNum" sz="quarter" idx="10"/>
          </p:nvPr>
        </p:nvSpPr>
        <p:spPr/>
        <p:txBody>
          <a:bodyPr/>
          <a:lstStyle/>
          <a:p>
            <a:pPr>
              <a:defRPr/>
            </a:pPr>
            <a:fld id="{BCC57BF4-6408-45C3-B7C5-66536DE18C82}" type="slidenum">
              <a:rPr lang="en-US" altLang="zh-CN" smtClean="0"/>
              <a:pPr>
                <a:defRPr/>
              </a:pPr>
              <a:t>22</a:t>
            </a:fld>
            <a:endParaRPr lang="en-US" altLang="zh-CN"/>
          </a:p>
        </p:txBody>
      </p:sp>
    </p:spTree>
    <p:extLst>
      <p:ext uri="{BB962C8B-B14F-4D97-AF65-F5344CB8AC3E}">
        <p14:creationId xmlns:p14="http://schemas.microsoft.com/office/powerpoint/2010/main" val="2153140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Here, the shape of the </a:t>
            </a:r>
            <a:r>
              <a:rPr lang="en-US" altLang="zh-CN" dirty="0" err="1" smtClean="0"/>
              <a:t>sublattice</a:t>
            </a:r>
            <a:r>
              <a:rPr lang="en-US" altLang="zh-CN" dirty="0" smtClean="0"/>
              <a:t> Lambda’ is assumed to be</a:t>
            </a:r>
            <a:r>
              <a:rPr lang="en-US" altLang="zh-CN" baseline="0" dirty="0" smtClean="0"/>
              <a:t> isomorphic to a hypercube after possible rotation, reflection and multiplication by a scaling factor. </a:t>
            </a:r>
            <a:endParaRPr lang="zh-CN" altLang="en-US" dirty="0"/>
          </a:p>
        </p:txBody>
      </p:sp>
      <p:sp>
        <p:nvSpPr>
          <p:cNvPr id="4" name="Slide Number Placeholder 3"/>
          <p:cNvSpPr>
            <a:spLocks noGrp="1"/>
          </p:cNvSpPr>
          <p:nvPr>
            <p:ph type="sldNum" sz="quarter" idx="10"/>
          </p:nvPr>
        </p:nvSpPr>
        <p:spPr/>
        <p:txBody>
          <a:bodyPr/>
          <a:lstStyle/>
          <a:p>
            <a:pPr>
              <a:defRPr/>
            </a:pPr>
            <a:fld id="{BCC57BF4-6408-45C3-B7C5-66536DE18C82}" type="slidenum">
              <a:rPr lang="en-US" altLang="zh-CN" smtClean="0"/>
              <a:pPr>
                <a:defRPr/>
              </a:pPr>
              <a:t>23</a:t>
            </a:fld>
            <a:endParaRPr lang="en-US" altLang="zh-CN"/>
          </a:p>
        </p:txBody>
      </p:sp>
    </p:spTree>
    <p:extLst>
      <p:ext uri="{BB962C8B-B14F-4D97-AF65-F5344CB8AC3E}">
        <p14:creationId xmlns:p14="http://schemas.microsoft.com/office/powerpoint/2010/main" val="2046100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In</a:t>
            </a:r>
            <a:r>
              <a:rPr lang="en-US" altLang="zh-CN" baseline="0" dirty="0" smtClean="0"/>
              <a:t> this expression, the parameters K and d are related to the lattice partitions.</a:t>
            </a:r>
            <a:endParaRPr lang="zh-CN" altLang="en-US" dirty="0"/>
          </a:p>
        </p:txBody>
      </p:sp>
      <p:sp>
        <p:nvSpPr>
          <p:cNvPr id="4" name="Slide Number Placeholder 3"/>
          <p:cNvSpPr>
            <a:spLocks noGrp="1"/>
          </p:cNvSpPr>
          <p:nvPr>
            <p:ph type="sldNum" sz="quarter" idx="10"/>
          </p:nvPr>
        </p:nvSpPr>
        <p:spPr/>
        <p:txBody>
          <a:bodyPr/>
          <a:lstStyle/>
          <a:p>
            <a:pPr>
              <a:defRPr/>
            </a:pPr>
            <a:fld id="{BCC57BF4-6408-45C3-B7C5-66536DE18C82}" type="slidenum">
              <a:rPr lang="en-US" altLang="zh-CN" smtClean="0"/>
              <a:pPr>
                <a:defRPr/>
              </a:pPr>
              <a:t>24</a:t>
            </a:fld>
            <a:endParaRPr lang="en-US" altLang="zh-CN"/>
          </a:p>
        </p:txBody>
      </p:sp>
    </p:spTree>
    <p:extLst>
      <p:ext uri="{BB962C8B-B14F-4D97-AF65-F5344CB8AC3E}">
        <p14:creationId xmlns:p14="http://schemas.microsoft.com/office/powerpoint/2010/main" val="2046100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722D83E-2030-4075-B39B-FD1079A76736}" type="datetime1">
              <a:rPr lang="en-US" altLang="zh-CN" smtClean="0"/>
              <a:pPr>
                <a:defRPr/>
              </a:pPr>
              <a:t>3/3/2014</a:t>
            </a:fld>
            <a:endParaRPr lang="en-US" altLang="zh-CN"/>
          </a:p>
        </p:txBody>
      </p:sp>
      <p:sp>
        <p:nvSpPr>
          <p:cNvPr id="5" name="Footer Placeholder 4"/>
          <p:cNvSpPr>
            <a:spLocks noGrp="1"/>
          </p:cNvSpPr>
          <p:nvPr>
            <p:ph type="ftr" sz="quarter" idx="11"/>
          </p:nvPr>
        </p:nvSpPr>
        <p:spPr/>
        <p:txBody>
          <a:bodyPr/>
          <a:lstStyle>
            <a:lvl1pPr>
              <a:defRPr/>
            </a:lvl1pPr>
          </a:lstStyle>
          <a:p>
            <a:pPr>
              <a:defRPr/>
            </a:pPr>
            <a:r>
              <a:rPr lang="de-DE" smtClean="0"/>
              <a:t>LNCs based on Eisenstein Integers</a:t>
            </a:r>
            <a:endParaRPr lang="en-US"/>
          </a:p>
        </p:txBody>
      </p:sp>
      <p:sp>
        <p:nvSpPr>
          <p:cNvPr id="6" name="Slide Number Placeholder 5"/>
          <p:cNvSpPr>
            <a:spLocks noGrp="1"/>
          </p:cNvSpPr>
          <p:nvPr>
            <p:ph type="sldNum" sz="quarter" idx="12"/>
          </p:nvPr>
        </p:nvSpPr>
        <p:spPr/>
        <p:txBody>
          <a:bodyPr/>
          <a:lstStyle>
            <a:lvl1pPr>
              <a:defRPr/>
            </a:lvl1pPr>
          </a:lstStyle>
          <a:p>
            <a:pPr>
              <a:defRPr/>
            </a:pPr>
            <a:fld id="{59D113D8-FFAF-49FE-A2D0-735E67BCDA59}" type="slidenum">
              <a:rPr lang="en-US" altLang="zh-CN"/>
              <a:pPr>
                <a:defRPr/>
              </a:pPr>
              <a:t>‹#›</a:t>
            </a:fld>
            <a:endParaRPr lang="en-US" altLang="zh-CN"/>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78098"/>
          </a:xfrm>
        </p:spPr>
        <p:txBody>
          <a:bodyPr>
            <a:normAutofit/>
          </a:bodyPr>
          <a:lstStyle>
            <a:lvl1pPr>
              <a:defRPr sz="3200" b="0">
                <a:solidFill>
                  <a:srgbClr val="333399"/>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24744"/>
            <a:ext cx="8229600" cy="5112568"/>
          </a:xfrm>
        </p:spPr>
        <p:txBody>
          <a:bodyPr/>
          <a:lstStyle>
            <a:lvl1pPr marL="0" indent="0">
              <a:lnSpc>
                <a:spcPct val="120000"/>
              </a:lnSpc>
              <a:buNone/>
              <a:defRPr sz="2400">
                <a:latin typeface="Times New Roman" pitchFamily="18" charset="0"/>
                <a:cs typeface="Times New Roman" pitchFamily="18" charset="0"/>
              </a:defRPr>
            </a:lvl1pPr>
            <a:lvl2pPr marL="357188" indent="-357188">
              <a:lnSpc>
                <a:spcPct val="120000"/>
              </a:lnSpc>
              <a:buSzPct val="70000"/>
              <a:buFont typeface="Wingdings" pitchFamily="2" charset="2"/>
              <a:buChar char="n"/>
              <a:defRPr sz="2400">
                <a:latin typeface="Times New Roman" pitchFamily="18" charset="0"/>
                <a:cs typeface="Times New Roman" pitchFamily="18" charset="0"/>
              </a:defRPr>
            </a:lvl2pPr>
            <a:lvl3pPr marL="636588" indent="-279400">
              <a:lnSpc>
                <a:spcPct val="120000"/>
              </a:lnSpc>
              <a:buSzPct val="60000"/>
              <a:buFont typeface="Wingdings" pitchFamily="2" charset="2"/>
              <a:buChar char="l"/>
              <a:defRPr sz="2400">
                <a:latin typeface="Times New Roman" pitchFamily="18" charset="0"/>
                <a:cs typeface="Times New Roman" pitchFamily="18" charset="0"/>
              </a:defRPr>
            </a:lvl3pPr>
            <a:lvl4pPr marL="893763" indent="-257175">
              <a:defRPr sz="2400">
                <a:latin typeface="Times New Roman" pitchFamily="18" charset="0"/>
                <a:cs typeface="Times New Roman" pitchFamily="18" charset="0"/>
              </a:defRPr>
            </a:lvl4pPr>
            <a:lvl5pPr marL="984250" indent="-269875" defTabSz="984250">
              <a:defRPr sz="2400">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6659563" y="6356350"/>
            <a:ext cx="2027237" cy="365125"/>
          </a:xfrm>
        </p:spPr>
        <p:txBody>
          <a:bodyPr/>
          <a:lstStyle>
            <a:lvl1pPr>
              <a:defRPr/>
            </a:lvl1pPr>
          </a:lstStyle>
          <a:p>
            <a:pPr>
              <a:defRPr/>
            </a:pPr>
            <a:fld id="{E856EBEC-7BE2-4B15-88BC-F34BB066B340}" type="slidenum">
              <a:rPr lang="en-US" altLang="zh-CN"/>
              <a:pPr>
                <a:defRPr/>
              </a:pPr>
              <a:t>‹#›</a:t>
            </a:fld>
            <a:endParaRPr lang="en-US" altLang="zh-CN"/>
          </a:p>
        </p:txBody>
      </p:sp>
      <p:sp>
        <p:nvSpPr>
          <p:cNvPr id="5" name="Date Placeholder 3"/>
          <p:cNvSpPr>
            <a:spLocks noGrp="1"/>
          </p:cNvSpPr>
          <p:nvPr>
            <p:ph type="dt" sz="half" idx="11"/>
          </p:nvPr>
        </p:nvSpPr>
        <p:spPr/>
        <p:txBody>
          <a:bodyPr/>
          <a:lstStyle>
            <a:lvl1pPr>
              <a:defRPr/>
            </a:lvl1pPr>
          </a:lstStyle>
          <a:p>
            <a:pPr>
              <a:defRPr/>
            </a:pPr>
            <a:fld id="{B8898849-44D8-4763-B28E-41C19B417B27}" type="datetime1">
              <a:rPr lang="en-US" altLang="zh-CN" smtClean="0"/>
              <a:pPr>
                <a:defRPr/>
              </a:pPr>
              <a:t>3/3/2014</a:t>
            </a:fld>
            <a:endParaRPr lang="en-US" altLang="zh-CN"/>
          </a:p>
        </p:txBody>
      </p:sp>
      <p:sp>
        <p:nvSpPr>
          <p:cNvPr id="6" name="Footer Placeholder 4"/>
          <p:cNvSpPr>
            <a:spLocks noGrp="1"/>
          </p:cNvSpPr>
          <p:nvPr>
            <p:ph type="ftr" sz="quarter" idx="12"/>
          </p:nvPr>
        </p:nvSpPr>
        <p:spPr/>
        <p:txBody>
          <a:bodyPr/>
          <a:lstStyle>
            <a:lvl1pPr>
              <a:defRPr/>
            </a:lvl1pPr>
          </a:lstStyle>
          <a:p>
            <a:pPr>
              <a:defRPr/>
            </a:pPr>
            <a:r>
              <a:rPr lang="de-DE" smtClean="0"/>
              <a:t>LNCs based on Eisenstein Integers</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EAADB222-AD82-4E65-8E1C-F429131D112E}" type="slidenum">
              <a:rPr lang="en-US" altLang="zh-CN"/>
              <a:pPr>
                <a:defRPr/>
              </a:pPr>
              <a:t>‹#›</a:t>
            </a:fld>
            <a:endParaRPr lang="en-US" altLang="zh-CN"/>
          </a:p>
        </p:txBody>
      </p:sp>
      <p:sp>
        <p:nvSpPr>
          <p:cNvPr id="5" name="Date Placeholder 3"/>
          <p:cNvSpPr>
            <a:spLocks noGrp="1"/>
          </p:cNvSpPr>
          <p:nvPr>
            <p:ph type="dt" sz="half" idx="11"/>
          </p:nvPr>
        </p:nvSpPr>
        <p:spPr/>
        <p:txBody>
          <a:bodyPr/>
          <a:lstStyle>
            <a:lvl1pPr>
              <a:defRPr/>
            </a:lvl1pPr>
          </a:lstStyle>
          <a:p>
            <a:pPr>
              <a:defRPr/>
            </a:pPr>
            <a:fld id="{46F49AEA-FE7C-4EA6-A9F3-B0E2DC757A61}" type="datetime1">
              <a:rPr lang="en-US" altLang="zh-CN" smtClean="0"/>
              <a:pPr>
                <a:defRPr/>
              </a:pPr>
              <a:t>3/3/2014</a:t>
            </a:fld>
            <a:endParaRPr lang="en-US" altLang="zh-CN"/>
          </a:p>
        </p:txBody>
      </p:sp>
      <p:sp>
        <p:nvSpPr>
          <p:cNvPr id="6" name="Footer Placeholder 4"/>
          <p:cNvSpPr>
            <a:spLocks noGrp="1"/>
          </p:cNvSpPr>
          <p:nvPr>
            <p:ph type="ftr" sz="quarter" idx="12"/>
          </p:nvPr>
        </p:nvSpPr>
        <p:spPr/>
        <p:txBody>
          <a:bodyPr/>
          <a:lstStyle>
            <a:lvl1pPr>
              <a:defRPr/>
            </a:lvl1pPr>
          </a:lstStyle>
          <a:p>
            <a:pPr>
              <a:defRPr/>
            </a:pPr>
            <a:r>
              <a:rPr lang="de-DE" smtClean="0"/>
              <a:t>LNCs based on Eisenstein Integers</a:t>
            </a: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a:normAutofit/>
          </a:bodyPr>
          <a:lstStyle>
            <a:lvl1pPr algn="ctr" rtl="0" eaLnBrk="0" fontAlgn="base" hangingPunct="0">
              <a:spcBef>
                <a:spcPct val="0"/>
              </a:spcBef>
              <a:spcAft>
                <a:spcPct val="0"/>
              </a:spcAft>
              <a:defRPr lang="en-US" sz="3600" b="0" kern="1200" dirty="0">
                <a:solidFill>
                  <a:srgbClr val="333399"/>
                </a:solidFill>
                <a:effectLst>
                  <a:outerShdw blurRad="38100" dist="38100" dir="2700000" algn="tl">
                    <a:srgbClr val="000000">
                      <a:alpha val="43137"/>
                    </a:srgbClr>
                  </a:outerShdw>
                </a:effectLst>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844FA90A-6084-4F5A-B3EA-98DD62FFEF49}" type="slidenum">
              <a:rPr lang="en-US" altLang="zh-CN"/>
              <a:pPr>
                <a:defRPr/>
              </a:pPr>
              <a:t>‹#›</a:t>
            </a:fld>
            <a:endParaRPr lang="en-US" altLang="zh-CN"/>
          </a:p>
        </p:txBody>
      </p:sp>
      <p:sp>
        <p:nvSpPr>
          <p:cNvPr id="6" name="Date Placeholder 3"/>
          <p:cNvSpPr>
            <a:spLocks noGrp="1"/>
          </p:cNvSpPr>
          <p:nvPr>
            <p:ph type="dt" sz="half" idx="11"/>
          </p:nvPr>
        </p:nvSpPr>
        <p:spPr/>
        <p:txBody>
          <a:bodyPr/>
          <a:lstStyle>
            <a:lvl1pPr>
              <a:defRPr/>
            </a:lvl1pPr>
          </a:lstStyle>
          <a:p>
            <a:pPr>
              <a:defRPr/>
            </a:pPr>
            <a:fld id="{4E20F218-DF4F-479D-B744-3EC38866D387}" type="datetime1">
              <a:rPr lang="en-US" altLang="zh-CN" smtClean="0"/>
              <a:pPr>
                <a:defRPr/>
              </a:pPr>
              <a:t>3/3/2014</a:t>
            </a:fld>
            <a:endParaRPr lang="en-US" altLang="zh-CN"/>
          </a:p>
        </p:txBody>
      </p:sp>
      <p:sp>
        <p:nvSpPr>
          <p:cNvPr id="7" name="Footer Placeholder 4"/>
          <p:cNvSpPr>
            <a:spLocks noGrp="1"/>
          </p:cNvSpPr>
          <p:nvPr>
            <p:ph type="ftr" sz="quarter" idx="12"/>
          </p:nvPr>
        </p:nvSpPr>
        <p:spPr/>
        <p:txBody>
          <a:bodyPr/>
          <a:lstStyle>
            <a:lvl1pPr>
              <a:defRPr/>
            </a:lvl1pPr>
          </a:lstStyle>
          <a:p>
            <a:pPr>
              <a:defRPr/>
            </a:pPr>
            <a:r>
              <a:rPr lang="de-DE" smtClean="0"/>
              <a:t>LNCs based on Eisenstein Integers</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a:normAutofit/>
          </a:bodyPr>
          <a:lstStyle>
            <a:lvl1pPr algn="ctr" rtl="0" eaLnBrk="0" fontAlgn="base" hangingPunct="0">
              <a:spcBef>
                <a:spcPct val="0"/>
              </a:spcBef>
              <a:spcAft>
                <a:spcPct val="0"/>
              </a:spcAft>
              <a:defRPr lang="en-US" sz="3600" b="0" kern="1200">
                <a:solidFill>
                  <a:srgbClr val="333399"/>
                </a:solidFill>
                <a:effectLst>
                  <a:outerShdw blurRad="38100" dist="38100" dir="2700000" algn="tl">
                    <a:srgbClr val="000000">
                      <a:alpha val="43137"/>
                    </a:srgbClr>
                  </a:outerShdw>
                </a:effectLst>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50E1CCB1-98BE-4C56-8F30-60128987AC0C}" type="slidenum">
              <a:rPr lang="en-US" altLang="zh-CN"/>
              <a:pPr>
                <a:defRPr/>
              </a:pPr>
              <a:t>‹#›</a:t>
            </a:fld>
            <a:endParaRPr lang="en-US" altLang="zh-CN"/>
          </a:p>
        </p:txBody>
      </p:sp>
      <p:sp>
        <p:nvSpPr>
          <p:cNvPr id="8" name="Date Placeholder 3"/>
          <p:cNvSpPr>
            <a:spLocks noGrp="1"/>
          </p:cNvSpPr>
          <p:nvPr>
            <p:ph type="dt" sz="half" idx="11"/>
          </p:nvPr>
        </p:nvSpPr>
        <p:spPr/>
        <p:txBody>
          <a:bodyPr/>
          <a:lstStyle>
            <a:lvl1pPr>
              <a:defRPr/>
            </a:lvl1pPr>
          </a:lstStyle>
          <a:p>
            <a:pPr>
              <a:defRPr/>
            </a:pPr>
            <a:fld id="{436B9753-B6EB-4B14-AA43-6E750694E1A2}" type="datetime1">
              <a:rPr lang="en-US" altLang="zh-CN" smtClean="0"/>
              <a:pPr>
                <a:defRPr/>
              </a:pPr>
              <a:t>3/3/2014</a:t>
            </a:fld>
            <a:endParaRPr lang="en-US" altLang="zh-CN"/>
          </a:p>
        </p:txBody>
      </p:sp>
      <p:sp>
        <p:nvSpPr>
          <p:cNvPr id="9" name="Footer Placeholder 4"/>
          <p:cNvSpPr>
            <a:spLocks noGrp="1"/>
          </p:cNvSpPr>
          <p:nvPr>
            <p:ph type="ftr" sz="quarter" idx="12"/>
          </p:nvPr>
        </p:nvSpPr>
        <p:spPr/>
        <p:txBody>
          <a:bodyPr/>
          <a:lstStyle>
            <a:lvl1pPr>
              <a:defRPr/>
            </a:lvl1pPr>
          </a:lstStyle>
          <a:p>
            <a:pPr>
              <a:defRPr/>
            </a:pPr>
            <a:r>
              <a:rPr lang="de-DE" smtClean="0"/>
              <a:t>LNCs based on Eisenstein Integers</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dirty="0"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6D87264C-BEF7-4377-B6DF-364F6FCF81A6}" type="datetime1">
              <a:rPr lang="en-US" altLang="zh-CN" smtClean="0"/>
              <a:pPr>
                <a:defRPr/>
              </a:pPr>
              <a:t>3/3/2014</a:t>
            </a:fld>
            <a:endParaRPr lang="en-US" altLang="zh-C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de-DE" smtClean="0"/>
              <a:t>LNCs based on Eisenstein Integers</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979C3682-85D4-4055-91EF-231F76DEA434}"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4.wmf"/><Relationship Id="rId4" Type="http://schemas.openxmlformats.org/officeDocument/2006/relationships/oleObject" Target="../embeddings/oleObject41.bin"/></Relationships>
</file>

<file path=ppt/slides/_rels/slide11.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notesSlide" Target="../notesSlides/notesSlide3.xml"/><Relationship Id="rId7"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5.wmf"/><Relationship Id="rId5" Type="http://schemas.openxmlformats.org/officeDocument/2006/relationships/oleObject" Target="../embeddings/oleObject42.bin"/><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5.wmf"/><Relationship Id="rId4" Type="http://schemas.openxmlformats.org/officeDocument/2006/relationships/oleObject" Target="../embeddings/oleObject44.bin"/></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7.wmf"/><Relationship Id="rId4" Type="http://schemas.openxmlformats.org/officeDocument/2006/relationships/oleObject" Target="../embeddings/oleObject45.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8.wmf"/><Relationship Id="rId4" Type="http://schemas.openxmlformats.org/officeDocument/2006/relationships/oleObject" Target="../embeddings/oleObject46.bin"/></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notesSlide" Target="../notesSlides/notesSlide5.xml"/><Relationship Id="rId7"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0.wmf"/><Relationship Id="rId5" Type="http://schemas.openxmlformats.org/officeDocument/2006/relationships/oleObject" Target="../embeddings/oleObject47.bin"/><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notesSlide" Target="../notesSlides/notesSlide7.xml"/><Relationship Id="rId7"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2.wmf"/><Relationship Id="rId5" Type="http://schemas.openxmlformats.org/officeDocument/2006/relationships/oleObject" Target="../embeddings/oleObject49.bin"/><Relationship Id="rId10" Type="http://schemas.openxmlformats.org/officeDocument/2006/relationships/image" Target="../media/image24.wmf"/><Relationship Id="rId4" Type="http://schemas.openxmlformats.org/officeDocument/2006/relationships/image" Target="../media/image13.png"/><Relationship Id="rId9" Type="http://schemas.openxmlformats.org/officeDocument/2006/relationships/oleObject" Target="../embeddings/oleObject51.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53.bin"/><Relationship Id="rId5" Type="http://schemas.openxmlformats.org/officeDocument/2006/relationships/image" Target="../media/image25.wmf"/><Relationship Id="rId4" Type="http://schemas.openxmlformats.org/officeDocument/2006/relationships/oleObject" Target="../embeddings/oleObject52.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55.bin"/><Relationship Id="rId5" Type="http://schemas.openxmlformats.org/officeDocument/2006/relationships/image" Target="../media/image25.wmf"/><Relationship Id="rId4" Type="http://schemas.openxmlformats.org/officeDocument/2006/relationships/oleObject" Target="../embeddings/oleObject54.bin"/></Relationships>
</file>

<file path=ppt/slides/_rels/slide2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9.wmf"/><Relationship Id="rId4" Type="http://schemas.openxmlformats.org/officeDocument/2006/relationships/oleObject" Target="../embeddings/oleObject56.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7.wmf"/><Relationship Id="rId18" Type="http://schemas.openxmlformats.org/officeDocument/2006/relationships/image" Target="../media/image9.wmf"/><Relationship Id="rId3" Type="http://schemas.openxmlformats.org/officeDocument/2006/relationships/image" Target="../media/image10.png"/><Relationship Id="rId7" Type="http://schemas.openxmlformats.org/officeDocument/2006/relationships/image" Target="../media/image4.wmf"/><Relationship Id="rId12" Type="http://schemas.openxmlformats.org/officeDocument/2006/relationships/oleObject" Target="../embeddings/oleObject5.bin"/><Relationship Id="rId1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image" Target="../media/image8.w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wmf"/><Relationship Id="rId5" Type="http://schemas.openxmlformats.org/officeDocument/2006/relationships/image" Target="../media/image3.wmf"/><Relationship Id="rId15" Type="http://schemas.openxmlformats.org/officeDocument/2006/relationships/oleObject" Target="../embeddings/oleObject7.bin"/><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5.wmf"/><Relationship Id="rId14" Type="http://schemas.openxmlformats.org/officeDocument/2006/relationships/oleObject" Target="../embeddings/oleObject6.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31.png"/><Relationship Id="rId5" Type="http://schemas.openxmlformats.org/officeDocument/2006/relationships/image" Target="../media/image30.wmf"/><Relationship Id="rId4" Type="http://schemas.openxmlformats.org/officeDocument/2006/relationships/oleObject" Target="../embeddings/oleObject57.bin"/></Relationships>
</file>

<file path=ppt/slides/_rels/slide31.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notesSlide" Target="../notesSlides/notesSlide16.xml"/><Relationship Id="rId7"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35.png"/><Relationship Id="rId5" Type="http://schemas.openxmlformats.org/officeDocument/2006/relationships/image" Target="../media/image32.wmf"/><Relationship Id="rId10" Type="http://schemas.openxmlformats.org/officeDocument/2006/relationships/image" Target="../media/image34.wmf"/><Relationship Id="rId4" Type="http://schemas.openxmlformats.org/officeDocument/2006/relationships/oleObject" Target="../embeddings/oleObject58.bin"/><Relationship Id="rId9" Type="http://schemas.openxmlformats.org/officeDocument/2006/relationships/oleObject" Target="../embeddings/oleObject60.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7.wmf"/><Relationship Id="rId18" Type="http://schemas.openxmlformats.org/officeDocument/2006/relationships/image" Target="../media/image9.wmf"/><Relationship Id="rId3" Type="http://schemas.openxmlformats.org/officeDocument/2006/relationships/image" Target="../media/image10.png"/><Relationship Id="rId7" Type="http://schemas.openxmlformats.org/officeDocument/2006/relationships/image" Target="../media/image4.wmf"/><Relationship Id="rId12" Type="http://schemas.openxmlformats.org/officeDocument/2006/relationships/oleObject" Target="../embeddings/oleObject13.bin"/><Relationship Id="rId17" Type="http://schemas.openxmlformats.org/officeDocument/2006/relationships/oleObject" Target="../embeddings/oleObject16.bin"/><Relationship Id="rId2" Type="http://schemas.openxmlformats.org/officeDocument/2006/relationships/slideLayout" Target="../slideLayouts/slideLayout2.xml"/><Relationship Id="rId16" Type="http://schemas.openxmlformats.org/officeDocument/2006/relationships/image" Target="../media/image8.wmf"/><Relationship Id="rId1" Type="http://schemas.openxmlformats.org/officeDocument/2006/relationships/vmlDrawing" Target="../drawings/vmlDrawing2.vml"/><Relationship Id="rId6" Type="http://schemas.openxmlformats.org/officeDocument/2006/relationships/oleObject" Target="../embeddings/oleObject10.bin"/><Relationship Id="rId11" Type="http://schemas.openxmlformats.org/officeDocument/2006/relationships/image" Target="../media/image6.wmf"/><Relationship Id="rId5" Type="http://schemas.openxmlformats.org/officeDocument/2006/relationships/image" Target="../media/image3.wmf"/><Relationship Id="rId15" Type="http://schemas.openxmlformats.org/officeDocument/2006/relationships/oleObject" Target="../embeddings/oleObject15.bin"/><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5.wmf"/><Relationship Id="rId14" Type="http://schemas.openxmlformats.org/officeDocument/2006/relationships/oleObject" Target="../embeddings/oleObject14.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7.wmf"/><Relationship Id="rId18" Type="http://schemas.openxmlformats.org/officeDocument/2006/relationships/image" Target="../media/image9.wmf"/><Relationship Id="rId3" Type="http://schemas.openxmlformats.org/officeDocument/2006/relationships/image" Target="../media/image10.png"/><Relationship Id="rId7" Type="http://schemas.openxmlformats.org/officeDocument/2006/relationships/image" Target="../media/image4.wmf"/><Relationship Id="rId12" Type="http://schemas.openxmlformats.org/officeDocument/2006/relationships/oleObject" Target="../embeddings/oleObject21.bin"/><Relationship Id="rId17" Type="http://schemas.openxmlformats.org/officeDocument/2006/relationships/oleObject" Target="../embeddings/oleObject24.bin"/><Relationship Id="rId2" Type="http://schemas.openxmlformats.org/officeDocument/2006/relationships/slideLayout" Target="../slideLayouts/slideLayout2.xml"/><Relationship Id="rId16" Type="http://schemas.openxmlformats.org/officeDocument/2006/relationships/image" Target="../media/image8.wmf"/><Relationship Id="rId1" Type="http://schemas.openxmlformats.org/officeDocument/2006/relationships/vmlDrawing" Target="../drawings/vmlDrawing3.vml"/><Relationship Id="rId6" Type="http://schemas.openxmlformats.org/officeDocument/2006/relationships/oleObject" Target="../embeddings/oleObject18.bin"/><Relationship Id="rId11" Type="http://schemas.openxmlformats.org/officeDocument/2006/relationships/image" Target="../media/image6.wmf"/><Relationship Id="rId5" Type="http://schemas.openxmlformats.org/officeDocument/2006/relationships/image" Target="../media/image3.wmf"/><Relationship Id="rId15" Type="http://schemas.openxmlformats.org/officeDocument/2006/relationships/oleObject" Target="../embeddings/oleObject23.bin"/><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5.wmf"/><Relationship Id="rId14" Type="http://schemas.openxmlformats.org/officeDocument/2006/relationships/oleObject" Target="../embeddings/oleObject22.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oleObject" Target="../embeddings/oleObject29.bin"/><Relationship Id="rId18" Type="http://schemas.openxmlformats.org/officeDocument/2006/relationships/oleObject" Target="../embeddings/oleObject32.bin"/><Relationship Id="rId3" Type="http://schemas.openxmlformats.org/officeDocument/2006/relationships/image" Target="../media/image11.png"/><Relationship Id="rId7" Type="http://schemas.openxmlformats.org/officeDocument/2006/relationships/oleObject" Target="../embeddings/oleObject26.bin"/><Relationship Id="rId12" Type="http://schemas.openxmlformats.org/officeDocument/2006/relationships/image" Target="../media/image6.wmf"/><Relationship Id="rId17" Type="http://schemas.openxmlformats.org/officeDocument/2006/relationships/image" Target="../media/image8.wmf"/><Relationship Id="rId2" Type="http://schemas.openxmlformats.org/officeDocument/2006/relationships/slideLayout" Target="../slideLayouts/slideLayout2.xml"/><Relationship Id="rId16" Type="http://schemas.openxmlformats.org/officeDocument/2006/relationships/oleObject" Target="../embeddings/oleObject31.bin"/><Relationship Id="rId1" Type="http://schemas.openxmlformats.org/officeDocument/2006/relationships/vmlDrawing" Target="../drawings/vmlDrawing4.vml"/><Relationship Id="rId6" Type="http://schemas.openxmlformats.org/officeDocument/2006/relationships/image" Target="../media/image3.wmf"/><Relationship Id="rId11" Type="http://schemas.openxmlformats.org/officeDocument/2006/relationships/oleObject" Target="../embeddings/oleObject28.bin"/><Relationship Id="rId5" Type="http://schemas.openxmlformats.org/officeDocument/2006/relationships/oleObject" Target="../embeddings/oleObject25.bin"/><Relationship Id="rId15" Type="http://schemas.openxmlformats.org/officeDocument/2006/relationships/oleObject" Target="../embeddings/oleObject30.bin"/><Relationship Id="rId10" Type="http://schemas.openxmlformats.org/officeDocument/2006/relationships/image" Target="../media/image5.wmf"/><Relationship Id="rId19" Type="http://schemas.openxmlformats.org/officeDocument/2006/relationships/image" Target="../media/image9.wmf"/><Relationship Id="rId4" Type="http://schemas.openxmlformats.org/officeDocument/2006/relationships/image" Target="../media/image10.png"/><Relationship Id="rId9" Type="http://schemas.openxmlformats.org/officeDocument/2006/relationships/oleObject" Target="../embeddings/oleObject27.bin"/><Relationship Id="rId14" Type="http://schemas.openxmlformats.org/officeDocument/2006/relationships/image" Target="../media/image7.wmf"/></Relationships>
</file>

<file path=ppt/slides/_rels/slide8.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oleObject" Target="../embeddings/oleObject37.bin"/><Relationship Id="rId18" Type="http://schemas.openxmlformats.org/officeDocument/2006/relationships/oleObject" Target="../embeddings/oleObject40.bin"/><Relationship Id="rId3" Type="http://schemas.openxmlformats.org/officeDocument/2006/relationships/image" Target="../media/image12.png"/><Relationship Id="rId7" Type="http://schemas.openxmlformats.org/officeDocument/2006/relationships/oleObject" Target="../embeddings/oleObject34.bin"/><Relationship Id="rId12" Type="http://schemas.openxmlformats.org/officeDocument/2006/relationships/image" Target="../media/image6.wmf"/><Relationship Id="rId17" Type="http://schemas.openxmlformats.org/officeDocument/2006/relationships/image" Target="../media/image8.wmf"/><Relationship Id="rId2" Type="http://schemas.openxmlformats.org/officeDocument/2006/relationships/slideLayout" Target="../slideLayouts/slideLayout2.xml"/><Relationship Id="rId16" Type="http://schemas.openxmlformats.org/officeDocument/2006/relationships/oleObject" Target="../embeddings/oleObject39.bin"/><Relationship Id="rId1" Type="http://schemas.openxmlformats.org/officeDocument/2006/relationships/vmlDrawing" Target="../drawings/vmlDrawing5.vml"/><Relationship Id="rId6" Type="http://schemas.openxmlformats.org/officeDocument/2006/relationships/image" Target="../media/image3.wmf"/><Relationship Id="rId11" Type="http://schemas.openxmlformats.org/officeDocument/2006/relationships/oleObject" Target="../embeddings/oleObject36.bin"/><Relationship Id="rId5" Type="http://schemas.openxmlformats.org/officeDocument/2006/relationships/oleObject" Target="../embeddings/oleObject33.bin"/><Relationship Id="rId15" Type="http://schemas.openxmlformats.org/officeDocument/2006/relationships/oleObject" Target="../embeddings/oleObject38.bin"/><Relationship Id="rId10" Type="http://schemas.openxmlformats.org/officeDocument/2006/relationships/image" Target="../media/image5.wmf"/><Relationship Id="rId19" Type="http://schemas.openxmlformats.org/officeDocument/2006/relationships/image" Target="../media/image9.wmf"/><Relationship Id="rId4" Type="http://schemas.openxmlformats.org/officeDocument/2006/relationships/image" Target="../media/image10.png"/><Relationship Id="rId9" Type="http://schemas.openxmlformats.org/officeDocument/2006/relationships/oleObject" Target="../embeddings/oleObject35.bin"/><Relationship Id="rId1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3"/>
          <p:cNvSpPr>
            <a:spLocks noChangeArrowheads="1"/>
          </p:cNvSpPr>
          <p:nvPr/>
        </p:nvSpPr>
        <p:spPr bwMode="auto">
          <a:xfrm>
            <a:off x="8280400" y="2095500"/>
            <a:ext cx="252413" cy="4762500"/>
          </a:xfrm>
          <a:prstGeom prst="rect">
            <a:avLst/>
          </a:prstGeom>
          <a:solidFill>
            <a:schemeClr val="bg1"/>
          </a:solidFill>
          <a:ln w="9525">
            <a:noFill/>
            <a:miter lim="800000"/>
            <a:headEnd/>
            <a:tailEnd/>
          </a:ln>
        </p:spPr>
        <p:txBody>
          <a:bodyPr wrap="none" anchor="ctr"/>
          <a:lstStyle/>
          <a:p>
            <a:endParaRPr lang="en-US" altLang="zh-TW" dirty="0">
              <a:latin typeface="Calibri" pitchFamily="34" charset="0"/>
            </a:endParaRPr>
          </a:p>
        </p:txBody>
      </p:sp>
      <p:sp>
        <p:nvSpPr>
          <p:cNvPr id="2" name="Title 1"/>
          <p:cNvSpPr>
            <a:spLocks noGrp="1"/>
          </p:cNvSpPr>
          <p:nvPr>
            <p:ph type="ctrTitle"/>
          </p:nvPr>
        </p:nvSpPr>
        <p:spPr>
          <a:xfrm>
            <a:off x="683568" y="1052736"/>
            <a:ext cx="7772400" cy="1285875"/>
          </a:xfrm>
        </p:spPr>
        <p:txBody>
          <a:bodyPr>
            <a:noAutofit/>
          </a:bodyPr>
          <a:lstStyle/>
          <a:p>
            <a:pPr eaLnBrk="1" hangingPunct="1">
              <a:lnSpc>
                <a:spcPct val="120000"/>
              </a:lnSpc>
              <a:spcBef>
                <a:spcPts val="600"/>
              </a:spcBef>
              <a:defRPr/>
            </a:pPr>
            <a:r>
              <a:rPr lang="en-US" altLang="zh-TW" sz="3600" dirty="0">
                <a:solidFill>
                  <a:srgbClr val="333399"/>
                </a:solidFill>
                <a:effectLst>
                  <a:outerShdw blurRad="38100" dist="38100" dir="2700000" algn="tl">
                    <a:srgbClr val="C0C0C0"/>
                  </a:outerShdw>
                </a:effectLst>
                <a:latin typeface="Comic Sans MS" pitchFamily="66" charset="0"/>
              </a:rPr>
              <a:t>Lattice </a:t>
            </a:r>
            <a:r>
              <a:rPr lang="en-US" altLang="zh-TW" sz="3600" smtClean="0">
                <a:solidFill>
                  <a:srgbClr val="333399"/>
                </a:solidFill>
                <a:effectLst>
                  <a:outerShdw blurRad="38100" dist="38100" dir="2700000" algn="tl">
                    <a:srgbClr val="C0C0C0"/>
                  </a:outerShdw>
                </a:effectLst>
                <a:latin typeface="Comic Sans MS" pitchFamily="66" charset="0"/>
              </a:rPr>
              <a:t>Partition </a:t>
            </a:r>
            <a:r>
              <a:rPr lang="en-US" altLang="zh-CN" sz="3600" smtClean="0">
                <a:solidFill>
                  <a:srgbClr val="333399"/>
                </a:solidFill>
                <a:effectLst>
                  <a:outerShdw blurRad="38100" dist="38100" dir="2700000" algn="tl">
                    <a:srgbClr val="C0C0C0"/>
                  </a:outerShdw>
                </a:effectLst>
                <a:latin typeface="Comic Sans MS" pitchFamily="66" charset="0"/>
              </a:rPr>
              <a:t>B</a:t>
            </a:r>
            <a:r>
              <a:rPr lang="en-US" altLang="zh-TW" sz="3600" smtClean="0">
                <a:solidFill>
                  <a:srgbClr val="333399"/>
                </a:solidFill>
                <a:effectLst>
                  <a:outerShdw blurRad="38100" dist="38100" dir="2700000" algn="tl">
                    <a:srgbClr val="C0C0C0"/>
                  </a:outerShdw>
                </a:effectLst>
                <a:latin typeface="Comic Sans MS" pitchFamily="66" charset="0"/>
              </a:rPr>
              <a:t>ased </a:t>
            </a:r>
            <a:r>
              <a:rPr lang="en-US" altLang="zh-TW" sz="3600" dirty="0">
                <a:solidFill>
                  <a:srgbClr val="333399"/>
                </a:solidFill>
                <a:effectLst>
                  <a:outerShdw blurRad="38100" dist="38100" dir="2700000" algn="tl">
                    <a:srgbClr val="C0C0C0"/>
                  </a:outerShdw>
                </a:effectLst>
                <a:latin typeface="Comic Sans MS" pitchFamily="66" charset="0"/>
              </a:rPr>
              <a:t/>
            </a:r>
            <a:br>
              <a:rPr lang="en-US" altLang="zh-TW" sz="3600" dirty="0">
                <a:solidFill>
                  <a:srgbClr val="333399"/>
                </a:solidFill>
                <a:effectLst>
                  <a:outerShdw blurRad="38100" dist="38100" dir="2700000" algn="tl">
                    <a:srgbClr val="C0C0C0"/>
                  </a:outerShdw>
                </a:effectLst>
                <a:latin typeface="Comic Sans MS" pitchFamily="66" charset="0"/>
              </a:rPr>
            </a:br>
            <a:r>
              <a:rPr lang="en-US" altLang="zh-TW" sz="3600" dirty="0" smtClean="0">
                <a:solidFill>
                  <a:srgbClr val="333399"/>
                </a:solidFill>
                <a:effectLst>
                  <a:outerShdw blurRad="38100" dist="38100" dir="2700000" algn="tl">
                    <a:srgbClr val="C0C0C0"/>
                  </a:outerShdw>
                </a:effectLst>
                <a:latin typeface="Comic Sans MS" pitchFamily="66" charset="0"/>
              </a:rPr>
              <a:t>Physical-layer Network Coding </a:t>
            </a:r>
            <a:endParaRPr lang="en-US" altLang="zh-CN" sz="3600" dirty="0" smtClean="0">
              <a:solidFill>
                <a:srgbClr val="333399"/>
              </a:solidFill>
            </a:endParaRPr>
          </a:p>
        </p:txBody>
      </p:sp>
      <p:sp>
        <p:nvSpPr>
          <p:cNvPr id="3" name="Subtitle 2"/>
          <p:cNvSpPr>
            <a:spLocks noGrp="1"/>
          </p:cNvSpPr>
          <p:nvPr>
            <p:ph type="subTitle" idx="1"/>
          </p:nvPr>
        </p:nvSpPr>
        <p:spPr>
          <a:xfrm>
            <a:off x="428625" y="2780928"/>
            <a:ext cx="8215313" cy="1368152"/>
          </a:xfrm>
        </p:spPr>
        <p:txBody>
          <a:bodyPr>
            <a:normAutofit/>
          </a:bodyPr>
          <a:lstStyle/>
          <a:p>
            <a:pPr eaLnBrk="1" hangingPunct="1">
              <a:lnSpc>
                <a:spcPct val="120000"/>
              </a:lnSpc>
              <a:defRPr/>
            </a:pPr>
            <a:r>
              <a:rPr lang="en-US" altLang="zh-TW" sz="2000" b="1" dirty="0" smtClean="0">
                <a:solidFill>
                  <a:srgbClr val="111111"/>
                </a:solidFill>
                <a:effectLst>
                  <a:outerShdw blurRad="38100" dist="38100" dir="2700000" algn="tl">
                    <a:srgbClr val="C0C0C0"/>
                  </a:outerShdw>
                </a:effectLst>
                <a:latin typeface="Comic Sans MS" pitchFamily="66" charset="0"/>
              </a:rPr>
              <a:t>Qifu (Tyler) Sun</a:t>
            </a:r>
            <a:endParaRPr lang="en-US" altLang="zh-TW" sz="2000" dirty="0" smtClean="0">
              <a:solidFill>
                <a:srgbClr val="111111"/>
              </a:solidFill>
              <a:effectLst>
                <a:outerShdw blurRad="38100" dist="38100" dir="2700000" algn="tl">
                  <a:srgbClr val="C0C0C0"/>
                </a:outerShdw>
              </a:effectLst>
              <a:latin typeface="Comic Sans MS" pitchFamily="66" charset="0"/>
            </a:endParaRPr>
          </a:p>
          <a:p>
            <a:pPr eaLnBrk="1" hangingPunct="1">
              <a:lnSpc>
                <a:spcPct val="120000"/>
              </a:lnSpc>
              <a:spcBef>
                <a:spcPts val="1800"/>
              </a:spcBef>
              <a:defRPr/>
            </a:pPr>
            <a:r>
              <a:rPr lang="en-US" altLang="zh-TW" sz="2000" dirty="0" smtClean="0">
                <a:solidFill>
                  <a:srgbClr val="111111"/>
                </a:solidFill>
                <a:effectLst>
                  <a:outerShdw blurRad="38100" dist="38100" dir="2700000" algn="tl">
                    <a:srgbClr val="C0C0C0"/>
                  </a:outerShdw>
                </a:effectLst>
                <a:latin typeface="Comic Sans MS" pitchFamily="66" charset="0"/>
              </a:rPr>
              <a:t>University of Science and Technology Beijing</a:t>
            </a:r>
            <a:endParaRPr lang="zh-TW" altLang="zh-CN" sz="2000" dirty="0" smtClean="0">
              <a:solidFill>
                <a:srgbClr val="111111"/>
              </a:solidFill>
              <a:effectLst>
                <a:outerShdw blurRad="38100" dist="38100" dir="2700000" algn="tl">
                  <a:srgbClr val="C0C0C0"/>
                </a:outerShdw>
              </a:effectLst>
              <a:latin typeface="Comic Sans MS" pitchFamily="66" charset="0"/>
            </a:endParaRPr>
          </a:p>
        </p:txBody>
      </p:sp>
      <p:pic>
        <p:nvPicPr>
          <p:cNvPr id="49153" name="Picture 1"/>
          <p:cNvPicPr>
            <a:picLocks noChangeAspect="1" noChangeArrowheads="1"/>
          </p:cNvPicPr>
          <p:nvPr/>
        </p:nvPicPr>
        <p:blipFill>
          <a:blip r:embed="rId3" cstate="print"/>
          <a:srcRect/>
          <a:stretch>
            <a:fillRect/>
          </a:stretch>
        </p:blipFill>
        <p:spPr bwMode="auto">
          <a:xfrm>
            <a:off x="7051154" y="5342706"/>
            <a:ext cx="1368152" cy="1033289"/>
          </a:xfrm>
          <a:prstGeom prst="rect">
            <a:avLst/>
          </a:prstGeom>
          <a:noFill/>
          <a:ln w="9525">
            <a:noFill/>
            <a:miter lim="800000"/>
            <a:headEnd/>
            <a:tailEnd/>
          </a:ln>
        </p:spPr>
      </p:pic>
      <p:sp>
        <p:nvSpPr>
          <p:cNvPr id="8" name="Subtitle 2"/>
          <p:cNvSpPr txBox="1">
            <a:spLocks/>
          </p:cNvSpPr>
          <p:nvPr/>
        </p:nvSpPr>
        <p:spPr bwMode="auto">
          <a:xfrm>
            <a:off x="1982180" y="4292327"/>
            <a:ext cx="5333020" cy="8892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hangingPunct="1">
              <a:lnSpc>
                <a:spcPct val="120000"/>
              </a:lnSpc>
              <a:defRPr/>
            </a:pPr>
            <a:r>
              <a:rPr lang="en-US" altLang="zh-TW" sz="1800" dirty="0" smtClean="0">
                <a:solidFill>
                  <a:srgbClr val="111111"/>
                </a:solidFill>
                <a:effectLst>
                  <a:outerShdw blurRad="38100" dist="38100" dir="2700000" algn="tl">
                    <a:srgbClr val="C0C0C0"/>
                  </a:outerShdw>
                </a:effectLst>
                <a:latin typeface="Comic Sans MS" pitchFamily="66" charset="0"/>
              </a:rPr>
              <a:t>6, Mar, 2014</a:t>
            </a:r>
            <a:r>
              <a:rPr lang="en-US" altLang="zh-TW" sz="1800" dirty="0">
                <a:solidFill>
                  <a:srgbClr val="111111"/>
                </a:solidFill>
                <a:effectLst>
                  <a:outerShdw blurRad="38100" dist="38100" dir="2700000" algn="tl">
                    <a:srgbClr val="C0C0C0"/>
                  </a:outerShdw>
                </a:effectLst>
                <a:latin typeface="Comic Sans MS" pitchFamily="66" charset="0"/>
              </a:rPr>
              <a:t> </a:t>
            </a:r>
            <a:r>
              <a:rPr lang="en-US" altLang="zh-TW" sz="1800" dirty="0" smtClean="0">
                <a:solidFill>
                  <a:srgbClr val="111111"/>
                </a:solidFill>
                <a:effectLst>
                  <a:outerShdw blurRad="38100" dist="38100" dir="2700000" algn="tl">
                    <a:srgbClr val="C0C0C0"/>
                  </a:outerShdw>
                </a:effectLst>
                <a:latin typeface="Comic Sans MS" pitchFamily="66" charset="0"/>
              </a:rPr>
              <a:t>@ Sino-German </a:t>
            </a:r>
            <a:r>
              <a:rPr lang="en-US" altLang="zh-TW" sz="1800" dirty="0">
                <a:solidFill>
                  <a:srgbClr val="111111"/>
                </a:solidFill>
                <a:effectLst>
                  <a:outerShdw blurRad="38100" dist="38100" dir="2700000" algn="tl">
                    <a:srgbClr val="C0C0C0"/>
                  </a:outerShdw>
                </a:effectLst>
                <a:latin typeface="Comic Sans MS" pitchFamily="66" charset="0"/>
              </a:rPr>
              <a:t>Workshop</a:t>
            </a:r>
            <a:endParaRPr lang="en-US" altLang="zh-TW" sz="1800" dirty="0" smtClean="0">
              <a:solidFill>
                <a:srgbClr val="111111"/>
              </a:solidFill>
              <a:effectLst>
                <a:outerShdw blurRad="38100" dist="38100" dir="2700000" algn="tl">
                  <a:srgbClr val="C0C0C0"/>
                </a:outerShdw>
              </a:effectLst>
              <a:latin typeface="Comic Sans MS" pitchFamily="66" charset="0"/>
            </a:endParaRPr>
          </a:p>
        </p:txBody>
      </p:sp>
      <p:pic>
        <p:nvPicPr>
          <p:cNvPr id="148482" name="Picture 2" descr="C:\Users\john\Desktop\USTB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590" y="5491645"/>
            <a:ext cx="4140200" cy="850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114940"/>
    </mc:Choice>
    <mc:Fallback xmlns="">
      <p:transition spd="slow" advTm="11494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66130"/>
          </a:xfrm>
        </p:spPr>
        <p:txBody>
          <a:bodyPr>
            <a:normAutofit/>
          </a:bodyPr>
          <a:lstStyle/>
          <a:p>
            <a:r>
              <a:rPr lang="en-US" altLang="zh-CN" dirty="0" smtClean="0"/>
              <a:t>CF: Lattice </a:t>
            </a:r>
            <a:r>
              <a:rPr lang="en-US" altLang="zh-CN" dirty="0"/>
              <a:t>partition based PNC in MARC</a:t>
            </a:r>
            <a:endParaRPr lang="zh-CN" altLang="en-US" dirty="0"/>
          </a:p>
        </p:txBody>
      </p:sp>
      <p:sp>
        <p:nvSpPr>
          <p:cNvPr id="4" name="Slide Number Placeholder 3"/>
          <p:cNvSpPr>
            <a:spLocks noGrp="1"/>
          </p:cNvSpPr>
          <p:nvPr>
            <p:ph type="sldNum" sz="quarter" idx="10"/>
          </p:nvPr>
        </p:nvSpPr>
        <p:spPr/>
        <p:txBody>
          <a:bodyPr/>
          <a:lstStyle/>
          <a:p>
            <a:pPr>
              <a:defRPr/>
            </a:pPr>
            <a:fld id="{E856EBEC-7BE2-4B15-88BC-F34BB066B340}" type="slidenum">
              <a:rPr lang="en-US" altLang="zh-CN" smtClean="0"/>
              <a:pPr>
                <a:defRPr/>
              </a:pPr>
              <a:t>10</a:t>
            </a:fld>
            <a:endParaRPr lang="en-US" altLang="zh-CN"/>
          </a:p>
        </p:txBody>
      </p:sp>
      <p:sp>
        <p:nvSpPr>
          <p:cNvPr id="17" name="Rectangle 16"/>
          <p:cNvSpPr/>
          <p:nvPr/>
        </p:nvSpPr>
        <p:spPr>
          <a:xfrm>
            <a:off x="683568" y="1414517"/>
            <a:ext cx="8032623" cy="646331"/>
          </a:xfrm>
          <a:prstGeom prst="rect">
            <a:avLst/>
          </a:prstGeom>
        </p:spPr>
        <p:txBody>
          <a:bodyPr wrap="square">
            <a:spAutoFit/>
          </a:bodyPr>
          <a:lstStyle/>
          <a:p>
            <a:pPr>
              <a:buNone/>
            </a:pPr>
            <a:r>
              <a:rPr lang="en-US" altLang="zh-CN" dirty="0" err="1" smtClean="0">
                <a:latin typeface="Times New Roman" pitchFamily="18" charset="0"/>
                <a:cs typeface="Times New Roman" pitchFamily="18" charset="0"/>
              </a:rPr>
              <a:t>Nazer-Gastpar</a:t>
            </a:r>
            <a:r>
              <a:rPr lang="en-US" altLang="zh-CN" dirty="0">
                <a:latin typeface="Times New Roman" pitchFamily="18" charset="0"/>
                <a:cs typeface="Times New Roman" pitchFamily="18" charset="0"/>
              </a:rPr>
              <a:t>, </a:t>
            </a:r>
            <a:r>
              <a:rPr lang="en-US" altLang="zh-CN" dirty="0">
                <a:solidFill>
                  <a:srgbClr val="0000FF"/>
                </a:solidFill>
                <a:latin typeface="Times New Roman" pitchFamily="18" charset="0"/>
                <a:cs typeface="Times New Roman" pitchFamily="18" charset="0"/>
              </a:rPr>
              <a:t>Compute-and-Forward</a:t>
            </a:r>
            <a:r>
              <a:rPr lang="en-US" altLang="zh-CN" dirty="0">
                <a:latin typeface="Times New Roman" pitchFamily="18" charset="0"/>
                <a:cs typeface="Times New Roman" pitchFamily="18" charset="0"/>
              </a:rPr>
              <a:t>: Harnessing Interference through Structured Codes, </a:t>
            </a:r>
            <a:r>
              <a:rPr lang="en-US" altLang="zh-CN" i="1" dirty="0">
                <a:latin typeface="Times New Roman" pitchFamily="18" charset="0"/>
                <a:cs typeface="Times New Roman" pitchFamily="18" charset="0"/>
              </a:rPr>
              <a:t>IEEE Trans. Inform. Theory</a:t>
            </a:r>
            <a:r>
              <a:rPr lang="en-US" altLang="zh-CN" dirty="0" smtClean="0">
                <a:latin typeface="Times New Roman" pitchFamily="18" charset="0"/>
                <a:cs typeface="Times New Roman" pitchFamily="18" charset="0"/>
              </a:rPr>
              <a:t>, </a:t>
            </a:r>
            <a:r>
              <a:rPr lang="en-US" altLang="zh-CN" dirty="0">
                <a:latin typeface="Times New Roman" pitchFamily="18" charset="0"/>
                <a:cs typeface="Times New Roman" pitchFamily="18" charset="0"/>
              </a:rPr>
              <a:t>2011.</a:t>
            </a:r>
          </a:p>
        </p:txBody>
      </p:sp>
      <p:pic>
        <p:nvPicPr>
          <p:cNvPr id="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3850918"/>
            <a:ext cx="6264695" cy="260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19"/>
          <p:cNvGrpSpPr/>
          <p:nvPr/>
        </p:nvGrpSpPr>
        <p:grpSpPr>
          <a:xfrm>
            <a:off x="1401828" y="3096721"/>
            <a:ext cx="1431802" cy="871134"/>
            <a:chOff x="2502959" y="1936507"/>
            <a:chExt cx="1431802" cy="871134"/>
          </a:xfrm>
        </p:grpSpPr>
        <p:sp>
          <p:nvSpPr>
            <p:cNvPr id="24" name="Rectangle 23"/>
            <p:cNvSpPr/>
            <p:nvPr/>
          </p:nvSpPr>
          <p:spPr>
            <a:xfrm>
              <a:off x="2502959" y="1936507"/>
              <a:ext cx="1431802" cy="430887"/>
            </a:xfrm>
            <a:prstGeom prst="rect">
              <a:avLst/>
            </a:prstGeom>
          </p:spPr>
          <p:txBody>
            <a:bodyPr wrap="none">
              <a:spAutoFit/>
            </a:bodyPr>
            <a:lstStyle/>
            <a:p>
              <a:r>
                <a:rPr lang="en-US" altLang="zh-CN" sz="2200" dirty="0">
                  <a:solidFill>
                    <a:srgbClr val="0000FF"/>
                  </a:solidFill>
                  <a:latin typeface="Times New Roman" pitchFamily="18" charset="0"/>
                  <a:cs typeface="Times New Roman" pitchFamily="18" charset="0"/>
                </a:rPr>
                <a:t>q-</a:t>
              </a:r>
              <a:r>
                <a:rPr lang="en-US" altLang="zh-CN" sz="2200" dirty="0" err="1">
                  <a:solidFill>
                    <a:srgbClr val="0000FF"/>
                  </a:solidFill>
                  <a:latin typeface="Times New Roman" pitchFamily="18" charset="0"/>
                  <a:cs typeface="Times New Roman" pitchFamily="18" charset="0"/>
                </a:rPr>
                <a:t>ary</a:t>
              </a:r>
              <a:r>
                <a:rPr lang="en-US" altLang="zh-CN" sz="2200" dirty="0">
                  <a:solidFill>
                    <a:srgbClr val="0000FF"/>
                  </a:solidFill>
                  <a:latin typeface="Times New Roman" pitchFamily="18" charset="0"/>
                  <a:cs typeface="Times New Roman" pitchFamily="18" charset="0"/>
                </a:rPr>
                <a:t> input</a:t>
              </a:r>
              <a:endParaRPr lang="zh-CN" altLang="en-US" sz="2200" dirty="0"/>
            </a:p>
          </p:txBody>
        </p:sp>
        <p:cxnSp>
          <p:nvCxnSpPr>
            <p:cNvPr id="25" name="Straight Arrow Connector 24"/>
            <p:cNvCxnSpPr/>
            <p:nvPr/>
          </p:nvCxnSpPr>
          <p:spPr>
            <a:xfrm flipH="1">
              <a:off x="2502959" y="2411641"/>
              <a:ext cx="540000" cy="39600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99958" y="3093875"/>
            <a:ext cx="1375698" cy="765972"/>
            <a:chOff x="5004048" y="1945754"/>
            <a:chExt cx="1375698" cy="765972"/>
          </a:xfrm>
        </p:grpSpPr>
        <p:sp>
          <p:nvSpPr>
            <p:cNvPr id="27" name="Rectangle 26"/>
            <p:cNvSpPr/>
            <p:nvPr/>
          </p:nvSpPr>
          <p:spPr>
            <a:xfrm>
              <a:off x="5004048" y="1945754"/>
              <a:ext cx="1375698" cy="430887"/>
            </a:xfrm>
            <a:prstGeom prst="rect">
              <a:avLst/>
            </a:prstGeom>
          </p:spPr>
          <p:txBody>
            <a:bodyPr wrap="none">
              <a:spAutoFit/>
            </a:bodyPr>
            <a:lstStyle/>
            <a:p>
              <a:r>
                <a:rPr lang="en-US" altLang="zh-CN" sz="2200" dirty="0" smtClean="0">
                  <a:solidFill>
                    <a:srgbClr val="0000FF"/>
                  </a:solidFill>
                  <a:latin typeface="Times New Roman" pitchFamily="18" charset="0"/>
                  <a:cs typeface="Times New Roman" pitchFamily="18" charset="0"/>
                </a:rPr>
                <a:t>Multi-user</a:t>
              </a:r>
              <a:endParaRPr lang="zh-CN" altLang="en-US" sz="2200" i="1" dirty="0"/>
            </a:p>
          </p:txBody>
        </p:sp>
        <p:cxnSp>
          <p:nvCxnSpPr>
            <p:cNvPr id="28" name="Straight Arrow Connector 27"/>
            <p:cNvCxnSpPr/>
            <p:nvPr/>
          </p:nvCxnSpPr>
          <p:spPr>
            <a:xfrm>
              <a:off x="5227618" y="2351726"/>
              <a:ext cx="0" cy="360000"/>
            </a:xfrm>
            <a:prstGeom prst="straightConnector1">
              <a:avLst/>
            </a:prstGeom>
            <a:ln>
              <a:solidFill>
                <a:srgbClr val="0066FF"/>
              </a:solidFill>
              <a:tailEnd type="arrow"/>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2843808" y="3150513"/>
            <a:ext cx="1691489" cy="770249"/>
            <a:chOff x="2843808" y="3439706"/>
            <a:chExt cx="1691489" cy="770249"/>
          </a:xfrm>
        </p:grpSpPr>
        <p:sp>
          <p:nvSpPr>
            <p:cNvPr id="30" name="Rectangle 29"/>
            <p:cNvSpPr/>
            <p:nvPr/>
          </p:nvSpPr>
          <p:spPr>
            <a:xfrm>
              <a:off x="2843808" y="3439706"/>
              <a:ext cx="1691489" cy="430887"/>
            </a:xfrm>
            <a:prstGeom prst="rect">
              <a:avLst/>
            </a:prstGeom>
          </p:spPr>
          <p:txBody>
            <a:bodyPr wrap="none">
              <a:spAutoFit/>
            </a:bodyPr>
            <a:lstStyle/>
            <a:p>
              <a:r>
                <a:rPr lang="en-US" altLang="zh-CN" sz="2200" dirty="0" smtClean="0">
                  <a:solidFill>
                    <a:srgbClr val="0000FF"/>
                  </a:solidFill>
                  <a:latin typeface="Times New Roman" pitchFamily="18" charset="0"/>
                  <a:cs typeface="Times New Roman" pitchFamily="18" charset="0"/>
                </a:rPr>
                <a:t>Fading </a:t>
              </a:r>
              <a:r>
                <a:rPr lang="en-US" altLang="zh-CN" sz="2200" i="1" dirty="0" err="1" smtClean="0">
                  <a:solidFill>
                    <a:srgbClr val="0000FF"/>
                  </a:solidFill>
                  <a:latin typeface="Times New Roman" pitchFamily="18" charset="0"/>
                  <a:cs typeface="Times New Roman" pitchFamily="18" charset="0"/>
                </a:rPr>
                <a:t>h</a:t>
              </a:r>
              <a:r>
                <a:rPr lang="en-US" altLang="zh-CN" sz="2200" i="1" baseline="-25000" dirty="0" err="1" smtClean="0">
                  <a:solidFill>
                    <a:srgbClr val="0000FF"/>
                  </a:solidFill>
                  <a:latin typeface="Times New Roman" pitchFamily="18" charset="0"/>
                  <a:cs typeface="Times New Roman" pitchFamily="18" charset="0"/>
                </a:rPr>
                <a:t>l</a:t>
              </a:r>
              <a:r>
                <a:rPr lang="en-US" altLang="zh-CN" sz="2200" dirty="0" err="1" smtClean="0">
                  <a:solidFill>
                    <a:srgbClr val="0000FF"/>
                  </a:solidFill>
                  <a:latin typeface="Times New Roman" pitchFamily="18" charset="0"/>
                  <a:cs typeface="Times New Roman" pitchFamily="18" charset="0"/>
                  <a:sym typeface="Symbol"/>
                </a:rPr>
                <a:t></a:t>
              </a:r>
              <a:r>
                <a:rPr lang="en-US" altLang="zh-CN" sz="2200" dirty="0" err="1" smtClean="0">
                  <a:solidFill>
                    <a:srgbClr val="0000FF"/>
                  </a:solidFill>
                  <a:latin typeface="Euclid Math Two" pitchFamily="18" charset="2"/>
                  <a:cs typeface="Times New Roman" pitchFamily="18" charset="0"/>
                  <a:sym typeface="Symbol"/>
                </a:rPr>
                <a:t>C</a:t>
              </a:r>
              <a:endParaRPr lang="zh-CN" altLang="en-US" sz="2200" dirty="0">
                <a:latin typeface="Euclid Math Two" pitchFamily="18" charset="2"/>
              </a:endParaRPr>
            </a:p>
          </p:txBody>
        </p:sp>
        <p:cxnSp>
          <p:nvCxnSpPr>
            <p:cNvPr id="31" name="Straight Arrow Connector 30"/>
            <p:cNvCxnSpPr/>
            <p:nvPr/>
          </p:nvCxnSpPr>
          <p:spPr>
            <a:xfrm flipH="1">
              <a:off x="2987824" y="3813955"/>
              <a:ext cx="0" cy="39600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16" name="Rectangle 15"/>
          <p:cNvSpPr/>
          <p:nvPr/>
        </p:nvSpPr>
        <p:spPr>
          <a:xfrm>
            <a:off x="5580112" y="2564904"/>
            <a:ext cx="3384375" cy="2123658"/>
          </a:xfrm>
          <a:prstGeom prst="rect">
            <a:avLst/>
          </a:prstGeom>
        </p:spPr>
        <p:txBody>
          <a:bodyPr wrap="square">
            <a:spAutoFit/>
          </a:bodyPr>
          <a:lstStyle/>
          <a:p>
            <a:r>
              <a:rPr lang="en-US" altLang="zh-CN" sz="2200" dirty="0">
                <a:latin typeface="Times New Roman" pitchFamily="18" charset="0"/>
                <a:cs typeface="Times New Roman" pitchFamily="18" charset="0"/>
              </a:rPr>
              <a:t>Key idea</a:t>
            </a:r>
            <a:r>
              <a:rPr lang="en-US" altLang="zh-CN" sz="2200" dirty="0" smtClean="0">
                <a:latin typeface="Times New Roman" pitchFamily="18" charset="0"/>
                <a:cs typeface="Times New Roman" pitchFamily="18" charset="0"/>
              </a:rPr>
              <a:t>: </a:t>
            </a:r>
          </a:p>
          <a:p>
            <a:r>
              <a:rPr lang="en-US" altLang="zh-CN" sz="2200" dirty="0" smtClean="0">
                <a:latin typeface="Times New Roman" pitchFamily="18" charset="0"/>
                <a:cs typeface="Times New Roman" pitchFamily="18" charset="0"/>
              </a:rPr>
              <a:t>Based on </a:t>
            </a:r>
            <a:r>
              <a:rPr lang="en-US" altLang="zh-CN" sz="2200" i="1" dirty="0" smtClean="0">
                <a:solidFill>
                  <a:srgbClr val="FF0000"/>
                </a:solidFill>
                <a:latin typeface="Times New Roman" pitchFamily="18" charset="0"/>
                <a:cs typeface="Times New Roman" pitchFamily="18" charset="0"/>
                <a:sym typeface="Symbol"/>
              </a:rPr>
              <a:t></a:t>
            </a:r>
            <a:r>
              <a:rPr lang="en-US" altLang="zh-CN" sz="2200" b="1" dirty="0" smtClean="0">
                <a:solidFill>
                  <a:srgbClr val="FF0000"/>
                </a:solidFill>
                <a:latin typeface="Times New Roman" pitchFamily="18" charset="0"/>
                <a:cs typeface="Times New Roman" pitchFamily="18" charset="0"/>
                <a:sym typeface="Symbol"/>
              </a:rPr>
              <a:t>y</a:t>
            </a:r>
            <a:r>
              <a:rPr lang="en-US" altLang="zh-CN" sz="2200" dirty="0" smtClean="0">
                <a:latin typeface="Times New Roman" pitchFamily="18" charset="0"/>
                <a:cs typeface="Times New Roman" pitchFamily="18" charset="0"/>
                <a:sym typeface="Symbol"/>
              </a:rPr>
              <a:t>, </a:t>
            </a:r>
            <a:r>
              <a:rPr lang="en-US" altLang="zh-CN" sz="2200" dirty="0" smtClean="0">
                <a:latin typeface="Times New Roman" pitchFamily="18" charset="0"/>
                <a:cs typeface="Times New Roman" pitchFamily="18" charset="0"/>
              </a:rPr>
              <a:t>relay decodes </a:t>
            </a:r>
            <a:r>
              <a:rPr lang="en-US" altLang="zh-CN" sz="2200" dirty="0" smtClean="0">
                <a:solidFill>
                  <a:srgbClr val="FF0000"/>
                </a:solidFill>
                <a:latin typeface="Times New Roman" pitchFamily="18" charset="0"/>
                <a:cs typeface="Times New Roman" pitchFamily="18" charset="0"/>
              </a:rPr>
              <a:t>a linear function of </a:t>
            </a:r>
            <a:r>
              <a:rPr lang="en-US" altLang="zh-CN" sz="2200" b="1" dirty="0" err="1" smtClean="0">
                <a:solidFill>
                  <a:srgbClr val="FF0000"/>
                </a:solidFill>
                <a:latin typeface="Times New Roman" pitchFamily="18" charset="0"/>
                <a:cs typeface="Times New Roman" pitchFamily="18" charset="0"/>
              </a:rPr>
              <a:t>w</a:t>
            </a:r>
            <a:r>
              <a:rPr lang="en-US" altLang="zh-CN" sz="2200" i="1" baseline="-25000" dirty="0" err="1" smtClean="0">
                <a:solidFill>
                  <a:srgbClr val="FF0000"/>
                </a:solidFill>
                <a:latin typeface="Times New Roman" pitchFamily="18" charset="0"/>
                <a:cs typeface="Times New Roman" pitchFamily="18" charset="0"/>
              </a:rPr>
              <a:t>i</a:t>
            </a:r>
            <a:r>
              <a:rPr lang="en-US" altLang="zh-CN" sz="2200" dirty="0" smtClean="0">
                <a:latin typeface="Times New Roman" pitchFamily="18" charset="0"/>
                <a:cs typeface="Times New Roman" pitchFamily="18" charset="0"/>
              </a:rPr>
              <a:t> w.r.t. a </a:t>
            </a:r>
            <a:r>
              <a:rPr lang="en-US" altLang="zh-CN" sz="2200" dirty="0" smtClean="0">
                <a:solidFill>
                  <a:srgbClr val="FF0000"/>
                </a:solidFill>
                <a:latin typeface="Times New Roman" pitchFamily="18" charset="0"/>
                <a:cs typeface="Times New Roman" pitchFamily="18" charset="0"/>
              </a:rPr>
              <a:t>coefficient vector </a:t>
            </a:r>
            <a:r>
              <a:rPr lang="en-US" altLang="zh-CN" sz="2200" b="1" dirty="0" smtClean="0">
                <a:solidFill>
                  <a:srgbClr val="FF0000"/>
                </a:solidFill>
                <a:latin typeface="Times New Roman" pitchFamily="18" charset="0"/>
                <a:cs typeface="Times New Roman" pitchFamily="18" charset="0"/>
              </a:rPr>
              <a:t>a</a:t>
            </a:r>
            <a:r>
              <a:rPr lang="en-US" altLang="zh-CN" sz="2200" dirty="0" smtClean="0">
                <a:latin typeface="Times New Roman" pitchFamily="18" charset="0"/>
                <a:cs typeface="Times New Roman" pitchFamily="18" charset="0"/>
              </a:rPr>
              <a:t>, instead of decoding each </a:t>
            </a:r>
            <a:r>
              <a:rPr lang="en-US" altLang="zh-CN" sz="2200" b="1" dirty="0" err="1" smtClean="0">
                <a:latin typeface="Times New Roman" pitchFamily="18" charset="0"/>
                <a:cs typeface="Times New Roman" pitchFamily="18" charset="0"/>
              </a:rPr>
              <a:t>w</a:t>
            </a:r>
            <a:r>
              <a:rPr lang="en-US" altLang="zh-CN" sz="2200" i="1" baseline="-25000" dirty="0" err="1" smtClean="0">
                <a:latin typeface="Times New Roman" pitchFamily="18" charset="0"/>
                <a:cs typeface="Times New Roman" pitchFamily="18" charset="0"/>
              </a:rPr>
              <a:t>i</a:t>
            </a:r>
            <a:r>
              <a:rPr lang="en-US" altLang="zh-CN" sz="2200" dirty="0" smtClean="0">
                <a:latin typeface="Times New Roman" pitchFamily="18" charset="0"/>
                <a:cs typeface="Times New Roman" pitchFamily="18" charset="0"/>
              </a:rPr>
              <a:t> individually.</a:t>
            </a:r>
            <a:endParaRPr lang="en-US" altLang="zh-CN" sz="2200" dirty="0">
              <a:latin typeface="Times New Roman" pitchFamily="18" charset="0"/>
              <a:cs typeface="Times New Roman" pitchFamily="18" charset="0"/>
            </a:endParaRPr>
          </a:p>
        </p:txBody>
      </p:sp>
      <p:sp>
        <p:nvSpPr>
          <p:cNvPr id="19" name="Rectangle 18"/>
          <p:cNvSpPr/>
          <p:nvPr/>
        </p:nvSpPr>
        <p:spPr>
          <a:xfrm>
            <a:off x="251520" y="2564904"/>
            <a:ext cx="4824536" cy="430887"/>
          </a:xfrm>
          <a:prstGeom prst="rect">
            <a:avLst/>
          </a:prstGeom>
        </p:spPr>
        <p:txBody>
          <a:bodyPr wrap="square">
            <a:spAutoFit/>
          </a:bodyPr>
          <a:lstStyle/>
          <a:p>
            <a:r>
              <a:rPr lang="en-US" altLang="zh-CN" sz="2200" dirty="0">
                <a:latin typeface="Times New Roman" pitchFamily="18" charset="0"/>
                <a:cs typeface="Times New Roman" pitchFamily="18" charset="0"/>
              </a:rPr>
              <a:t>Gaussian </a:t>
            </a:r>
            <a:r>
              <a:rPr lang="en-US" altLang="zh-CN" sz="2200" dirty="0" smtClean="0">
                <a:latin typeface="Times New Roman" pitchFamily="18" charset="0"/>
                <a:cs typeface="Times New Roman" pitchFamily="18" charset="0"/>
              </a:rPr>
              <a:t>Multiple Access Relay Channel</a:t>
            </a:r>
            <a:endParaRPr lang="zh-CN" altLang="en-US" sz="2200" dirty="0">
              <a:latin typeface="Times New Roman" pitchFamily="18" charset="0"/>
              <a:cs typeface="Times New Roman"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082038247"/>
              </p:ext>
            </p:extLst>
          </p:nvPr>
        </p:nvGraphicFramePr>
        <p:xfrm>
          <a:off x="5004049" y="5445224"/>
          <a:ext cx="1440159" cy="472074"/>
        </p:xfrm>
        <a:graphic>
          <a:graphicData uri="http://schemas.openxmlformats.org/presentationml/2006/ole">
            <mc:AlternateContent xmlns:mc="http://schemas.openxmlformats.org/markup-compatibility/2006">
              <mc:Choice xmlns:v="urn:schemas-microsoft-com:vml" Requires="v">
                <p:oleObj spid="_x0000_s163942" name="Equation" r:id="rId4" imgW="774360" imgH="253800" progId="">
                  <p:embed/>
                </p:oleObj>
              </mc:Choice>
              <mc:Fallback>
                <p:oleObj name="Equation" r:id="rId4" imgW="774360" imgH="2538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9" y="5445224"/>
                        <a:ext cx="1440159" cy="472074"/>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990536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66130"/>
          </a:xfrm>
        </p:spPr>
        <p:txBody>
          <a:bodyPr>
            <a:normAutofit/>
          </a:bodyPr>
          <a:lstStyle/>
          <a:p>
            <a:r>
              <a:rPr lang="en-US" altLang="zh-CN" dirty="0" smtClean="0"/>
              <a:t>CF: Lattice </a:t>
            </a:r>
            <a:r>
              <a:rPr lang="en-US" altLang="zh-CN" dirty="0"/>
              <a:t>partition based PNC in MARC</a:t>
            </a:r>
            <a:endParaRPr lang="zh-CN" altLang="en-US" dirty="0"/>
          </a:p>
        </p:txBody>
      </p:sp>
      <p:sp>
        <p:nvSpPr>
          <p:cNvPr id="4" name="Slide Number Placeholder 3"/>
          <p:cNvSpPr>
            <a:spLocks noGrp="1"/>
          </p:cNvSpPr>
          <p:nvPr>
            <p:ph type="sldNum" sz="quarter" idx="10"/>
          </p:nvPr>
        </p:nvSpPr>
        <p:spPr/>
        <p:txBody>
          <a:bodyPr/>
          <a:lstStyle/>
          <a:p>
            <a:pPr>
              <a:defRPr/>
            </a:pPr>
            <a:fld id="{E856EBEC-7BE2-4B15-88BC-F34BB066B340}" type="slidenum">
              <a:rPr lang="en-US" altLang="zh-CN" smtClean="0"/>
              <a:pPr>
                <a:defRPr/>
              </a:pPr>
              <a:t>11</a:t>
            </a:fld>
            <a:endParaRPr lang="en-US" altLang="zh-CN"/>
          </a:p>
        </p:txBody>
      </p:sp>
      <p:sp>
        <p:nvSpPr>
          <p:cNvPr id="18" name="Rectangle 17"/>
          <p:cNvSpPr/>
          <p:nvPr/>
        </p:nvSpPr>
        <p:spPr>
          <a:xfrm>
            <a:off x="323528" y="1268760"/>
            <a:ext cx="8280920" cy="1421928"/>
          </a:xfrm>
          <a:prstGeom prst="rect">
            <a:avLst/>
          </a:prstGeom>
        </p:spPr>
        <p:txBody>
          <a:bodyPr wrap="square">
            <a:spAutoFit/>
          </a:bodyPr>
          <a:lstStyle/>
          <a:p>
            <a:pPr>
              <a:lnSpc>
                <a:spcPct val="120000"/>
              </a:lnSpc>
            </a:pPr>
            <a:r>
              <a:rPr lang="en-US" altLang="zh-CN" sz="2400" dirty="0" smtClean="0">
                <a:latin typeface="Times New Roman" pitchFamily="18" charset="0"/>
                <a:cs typeface="Times New Roman" pitchFamily="18" charset="0"/>
              </a:rPr>
              <a:t>The CF scheme is proposed based on an </a:t>
            </a:r>
            <a:r>
              <a:rPr lang="en-US" altLang="zh-CN" sz="2400" dirty="0">
                <a:solidFill>
                  <a:srgbClr val="0000FF"/>
                </a:solidFill>
                <a:latin typeface="Times New Roman" pitchFamily="18" charset="0"/>
                <a:cs typeface="Times New Roman" pitchFamily="18" charset="0"/>
              </a:rPr>
              <a:t>infinite sequence</a:t>
            </a:r>
            <a:r>
              <a:rPr lang="en-US" altLang="zh-CN" sz="2400" dirty="0" smtClean="0">
                <a:latin typeface="Times New Roman" pitchFamily="18" charset="0"/>
                <a:cs typeface="Times New Roman" pitchFamily="18" charset="0"/>
              </a:rPr>
              <a:t> of </a:t>
            </a:r>
            <a:r>
              <a:rPr lang="en-US" altLang="zh-CN" sz="2400" dirty="0" smtClean="0">
                <a:solidFill>
                  <a:srgbClr val="FF0000"/>
                </a:solidFill>
                <a:latin typeface="Times New Roman" pitchFamily="18" charset="0"/>
                <a:cs typeface="Times New Roman" pitchFamily="18" charset="0"/>
              </a:rPr>
              <a:t>good</a:t>
            </a:r>
            <a:r>
              <a:rPr lang="en-US" altLang="zh-CN" sz="2400" dirty="0" smtClean="0">
                <a:latin typeface="Times New Roman" pitchFamily="18" charset="0"/>
                <a:cs typeface="Times New Roman" pitchFamily="18" charset="0"/>
              </a:rPr>
              <a:t> </a:t>
            </a:r>
            <a:r>
              <a:rPr lang="en-US" altLang="zh-CN" sz="2400" dirty="0" smtClean="0">
                <a:solidFill>
                  <a:srgbClr val="FF0000"/>
                </a:solidFill>
                <a:latin typeface="Times New Roman" pitchFamily="18" charset="0"/>
                <a:cs typeface="Times New Roman" pitchFamily="18" charset="0"/>
              </a:rPr>
              <a:t>lattice partitions</a:t>
            </a:r>
            <a:r>
              <a:rPr lang="en-US" altLang="zh-CN" sz="2400" dirty="0" smtClean="0">
                <a:latin typeface="Times New Roman" pitchFamily="18" charset="0"/>
                <a:cs typeface="Times New Roman" pitchFamily="18" charset="0"/>
              </a:rPr>
              <a:t> over </a:t>
            </a:r>
            <a:r>
              <a:rPr lang="en-US" altLang="zh-CN" sz="2400" dirty="0" err="1" smtClean="0">
                <a:latin typeface="Euclid Math Two" pitchFamily="18" charset="2"/>
                <a:cs typeface="Times New Roman" pitchFamily="18" charset="0"/>
              </a:rPr>
              <a:t>C</a:t>
            </a:r>
            <a:r>
              <a:rPr lang="en-US" altLang="zh-CN" sz="2400" i="1" baseline="30000" dirty="0" err="1" smtClean="0">
                <a:latin typeface="Times New Roman" pitchFamily="18" charset="0"/>
                <a:cs typeface="Times New Roman" pitchFamily="18" charset="0"/>
              </a:rPr>
              <a:t>n</a:t>
            </a:r>
            <a:r>
              <a:rPr lang="en-US" altLang="zh-CN" sz="2400" dirty="0" smtClean="0">
                <a:latin typeface="Times New Roman" pitchFamily="18" charset="0"/>
                <a:cs typeface="Times New Roman" pitchFamily="18" charset="0"/>
              </a:rPr>
              <a:t>, which can asymptotically achieve the computation rate </a:t>
            </a:r>
            <a:endParaRPr lang="en-US" altLang="zh-CN" sz="2400" dirty="0">
              <a:latin typeface="Times New Roman" pitchFamily="18" charset="0"/>
              <a:cs typeface="Times New Roman" pitchFamily="18" charset="0"/>
            </a:endParaRPr>
          </a:p>
        </p:txBody>
      </p:sp>
      <p:sp>
        <p:nvSpPr>
          <p:cNvPr id="19" name="Rectangle 18"/>
          <p:cNvSpPr/>
          <p:nvPr/>
        </p:nvSpPr>
        <p:spPr>
          <a:xfrm>
            <a:off x="323528" y="2996952"/>
            <a:ext cx="8640960" cy="535531"/>
          </a:xfrm>
          <a:prstGeom prst="rect">
            <a:avLst/>
          </a:prstGeom>
        </p:spPr>
        <p:txBody>
          <a:bodyPr wrap="square">
            <a:spAutoFit/>
          </a:bodyPr>
          <a:lstStyle/>
          <a:p>
            <a:pPr>
              <a:lnSpc>
                <a:spcPct val="120000"/>
              </a:lnSpc>
            </a:pPr>
            <a:r>
              <a:rPr lang="en-US" altLang="zh-CN" sz="2400" dirty="0" smtClean="0">
                <a:latin typeface="Times New Roman" pitchFamily="18" charset="0"/>
                <a:cs typeface="Times New Roman" pitchFamily="18" charset="0"/>
              </a:rPr>
              <a:t>// Computation rate = Reliable transmission rate of </a:t>
            </a:r>
            <a:r>
              <a:rPr lang="en-US" altLang="zh-CN" sz="2400" b="1" dirty="0" smtClean="0">
                <a:latin typeface="Times New Roman" pitchFamily="18" charset="0"/>
                <a:cs typeface="Times New Roman" pitchFamily="18" charset="0"/>
              </a:rPr>
              <a:t>u</a:t>
            </a:r>
            <a:endParaRPr lang="en-US" altLang="zh-CN" sz="2400" dirty="0">
              <a:latin typeface="Times New Roman" pitchFamily="18" charset="0"/>
              <a:cs typeface="Times New Roman" pitchFamily="18" charset="0"/>
            </a:endParaRPr>
          </a:p>
        </p:txBody>
      </p:sp>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3" y="3864271"/>
            <a:ext cx="6264695" cy="260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val="4171635112"/>
              </p:ext>
            </p:extLst>
          </p:nvPr>
        </p:nvGraphicFramePr>
        <p:xfrm>
          <a:off x="2667000" y="2120664"/>
          <a:ext cx="4044600" cy="844200"/>
        </p:xfrm>
        <a:graphic>
          <a:graphicData uri="http://schemas.openxmlformats.org/presentationml/2006/ole">
            <mc:AlternateContent xmlns:mc="http://schemas.openxmlformats.org/markup-compatibility/2006">
              <mc:Choice xmlns:v="urn:schemas-microsoft-com:vml" Requires="v">
                <p:oleObj spid="_x0000_s165066" name="Equation" r:id="rId5" imgW="2311200" imgH="482400" progId="">
                  <p:embed/>
                </p:oleObj>
              </mc:Choice>
              <mc:Fallback>
                <p:oleObj name="Equation" r:id="rId5" imgW="2311200" imgH="4824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2120664"/>
                        <a:ext cx="4044600" cy="84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305084028"/>
              </p:ext>
            </p:extLst>
          </p:nvPr>
        </p:nvGraphicFramePr>
        <p:xfrm>
          <a:off x="5003800" y="5445125"/>
          <a:ext cx="1439863" cy="471488"/>
        </p:xfrm>
        <a:graphic>
          <a:graphicData uri="http://schemas.openxmlformats.org/presentationml/2006/ole">
            <mc:AlternateContent xmlns:mc="http://schemas.openxmlformats.org/markup-compatibility/2006">
              <mc:Choice xmlns:v="urn:schemas-microsoft-com:vml" Requires="v">
                <p:oleObj spid="_x0000_s165067" name="Equation" r:id="rId7" imgW="774360" imgH="253800" progId="">
                  <p:embed/>
                </p:oleObj>
              </mc:Choice>
              <mc:Fallback>
                <p:oleObj name="Equation" r:id="rId7" imgW="774360" imgH="2538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3800" y="5445125"/>
                        <a:ext cx="1439863" cy="471488"/>
                      </a:xfrm>
                      <a:prstGeom prst="rect">
                        <a:avLst/>
                      </a:prstGeom>
                      <a:solidFill>
                        <a:schemeClr val="bg1"/>
                      </a:solidFill>
                    </p:spPr>
                  </p:pic>
                </p:oleObj>
              </mc:Fallback>
            </mc:AlternateContent>
          </a:graphicData>
        </a:graphic>
      </p:graphicFrame>
      <p:sp>
        <p:nvSpPr>
          <p:cNvPr id="10" name="Rectangle 9"/>
          <p:cNvSpPr/>
          <p:nvPr/>
        </p:nvSpPr>
        <p:spPr>
          <a:xfrm>
            <a:off x="7086600" y="2133600"/>
            <a:ext cx="1877889" cy="830997"/>
          </a:xfrm>
          <a:prstGeom prst="rect">
            <a:avLst/>
          </a:prstGeom>
          <a:ln>
            <a:solidFill>
              <a:schemeClr val="accent1"/>
            </a:solidFill>
          </a:ln>
        </p:spPr>
        <p:txBody>
          <a:bodyPr wrap="square">
            <a:spAutoFit/>
          </a:bodyPr>
          <a:lstStyle/>
          <a:p>
            <a:pPr marL="0" lvl="1" eaLnBrk="0" hangingPunct="0">
              <a:lnSpc>
                <a:spcPct val="120000"/>
              </a:lnSpc>
              <a:spcBef>
                <a:spcPct val="20000"/>
              </a:spcBef>
              <a:buSzPct val="70000"/>
            </a:pPr>
            <a:r>
              <a:rPr lang="en-US" altLang="zh-CN" sz="2000" dirty="0" smtClean="0">
                <a:solidFill>
                  <a:prstClr val="black"/>
                </a:solidFill>
                <a:latin typeface="Times New Roman" pitchFamily="18" charset="0"/>
                <a:cs typeface="Times New Roman" pitchFamily="18" charset="0"/>
              </a:rPr>
              <a:t>// </a:t>
            </a:r>
            <a:r>
              <a:rPr lang="en-US" altLang="zh-CN" sz="2000" b="1" dirty="0" smtClean="0">
                <a:solidFill>
                  <a:prstClr val="black"/>
                </a:solidFill>
                <a:latin typeface="Times New Roman" pitchFamily="18" charset="0"/>
                <a:cs typeface="Times New Roman" pitchFamily="18" charset="0"/>
              </a:rPr>
              <a:t>h</a:t>
            </a:r>
            <a:r>
              <a:rPr lang="en-US" altLang="zh-CN" sz="2000" dirty="0" smtClean="0">
                <a:solidFill>
                  <a:prstClr val="black"/>
                </a:solidFill>
                <a:latin typeface="Times New Roman" pitchFamily="18" charset="0"/>
                <a:cs typeface="Times New Roman" pitchFamily="18" charset="0"/>
              </a:rPr>
              <a:t> </a:t>
            </a:r>
            <a:r>
              <a:rPr lang="en-US" altLang="zh-CN" sz="2000" i="1" dirty="0" smtClean="0">
                <a:solidFill>
                  <a:prstClr val="black"/>
                </a:solidFill>
                <a:latin typeface="Times New Roman" pitchFamily="18" charset="0"/>
                <a:cs typeface="Times New Roman" pitchFamily="18" charset="0"/>
              </a:rPr>
              <a:t>not</a:t>
            </a:r>
            <a:r>
              <a:rPr lang="en-US" altLang="zh-CN" sz="2000" dirty="0" smtClean="0">
                <a:solidFill>
                  <a:prstClr val="black"/>
                </a:solidFill>
                <a:latin typeface="Times New Roman" pitchFamily="18" charset="0"/>
                <a:cs typeface="Times New Roman" pitchFamily="18" charset="0"/>
              </a:rPr>
              <a:t> known at transmitters</a:t>
            </a:r>
            <a:endParaRPr lang="en-US" altLang="zh-CN" sz="2000" baseline="-250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58147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66130"/>
          </a:xfrm>
        </p:spPr>
        <p:txBody>
          <a:bodyPr>
            <a:normAutofit/>
          </a:bodyPr>
          <a:lstStyle/>
          <a:p>
            <a:r>
              <a:rPr lang="en-US" altLang="zh-CN" dirty="0" smtClean="0"/>
              <a:t>CF: Lattice </a:t>
            </a:r>
            <a:r>
              <a:rPr lang="en-US" altLang="zh-CN" dirty="0"/>
              <a:t>partition based PNC in MARC</a:t>
            </a:r>
            <a:endParaRPr lang="zh-CN" altLang="en-US" dirty="0"/>
          </a:p>
        </p:txBody>
      </p:sp>
      <p:sp>
        <p:nvSpPr>
          <p:cNvPr id="4" name="Slide Number Placeholder 3"/>
          <p:cNvSpPr>
            <a:spLocks noGrp="1"/>
          </p:cNvSpPr>
          <p:nvPr>
            <p:ph type="sldNum" sz="quarter" idx="10"/>
          </p:nvPr>
        </p:nvSpPr>
        <p:spPr/>
        <p:txBody>
          <a:bodyPr/>
          <a:lstStyle/>
          <a:p>
            <a:pPr>
              <a:defRPr/>
            </a:pPr>
            <a:fld id="{E856EBEC-7BE2-4B15-88BC-F34BB066B340}" type="slidenum">
              <a:rPr lang="en-US" altLang="zh-CN" smtClean="0"/>
              <a:pPr>
                <a:defRPr/>
              </a:pPr>
              <a:t>12</a:t>
            </a:fld>
            <a:endParaRPr lang="en-US" altLang="zh-CN"/>
          </a:p>
        </p:txBody>
      </p:sp>
      <p:sp>
        <p:nvSpPr>
          <p:cNvPr id="18" name="Rectangle 17"/>
          <p:cNvSpPr/>
          <p:nvPr/>
        </p:nvSpPr>
        <p:spPr>
          <a:xfrm>
            <a:off x="323528" y="1268760"/>
            <a:ext cx="8496944" cy="1421928"/>
          </a:xfrm>
          <a:prstGeom prst="rect">
            <a:avLst/>
          </a:prstGeom>
        </p:spPr>
        <p:txBody>
          <a:bodyPr wrap="square">
            <a:spAutoFit/>
          </a:bodyPr>
          <a:lstStyle/>
          <a:p>
            <a:pPr>
              <a:lnSpc>
                <a:spcPct val="120000"/>
              </a:lnSpc>
            </a:pPr>
            <a:r>
              <a:rPr lang="en-US" altLang="zh-CN" sz="2400" dirty="0" smtClean="0">
                <a:latin typeface="Times New Roman" pitchFamily="18" charset="0"/>
                <a:cs typeface="Times New Roman" pitchFamily="18" charset="0"/>
              </a:rPr>
              <a:t>The CF scheme is proposed based on an </a:t>
            </a:r>
            <a:r>
              <a:rPr lang="en-US" altLang="zh-CN" sz="2400" dirty="0" smtClean="0">
                <a:solidFill>
                  <a:srgbClr val="0000FF"/>
                </a:solidFill>
                <a:latin typeface="Times New Roman" pitchFamily="18" charset="0"/>
                <a:cs typeface="Times New Roman" pitchFamily="18" charset="0"/>
              </a:rPr>
              <a:t>infinite sequence </a:t>
            </a:r>
            <a:r>
              <a:rPr lang="en-US" altLang="zh-CN" sz="2400" dirty="0" smtClean="0">
                <a:latin typeface="Times New Roman" pitchFamily="18" charset="0"/>
                <a:cs typeface="Times New Roman" pitchFamily="18" charset="0"/>
              </a:rPr>
              <a:t>of </a:t>
            </a:r>
            <a:r>
              <a:rPr lang="en-US" altLang="zh-CN" sz="2400" dirty="0" smtClean="0">
                <a:solidFill>
                  <a:srgbClr val="FF0000"/>
                </a:solidFill>
                <a:latin typeface="Times New Roman" pitchFamily="18" charset="0"/>
                <a:cs typeface="Times New Roman" pitchFamily="18" charset="0"/>
              </a:rPr>
              <a:t>good</a:t>
            </a:r>
            <a:r>
              <a:rPr lang="en-US" altLang="zh-CN" sz="2400" dirty="0" smtClean="0">
                <a:latin typeface="Times New Roman" pitchFamily="18" charset="0"/>
                <a:cs typeface="Times New Roman" pitchFamily="18" charset="0"/>
              </a:rPr>
              <a:t> </a:t>
            </a:r>
            <a:r>
              <a:rPr lang="en-US" altLang="zh-CN" sz="2400" dirty="0" smtClean="0">
                <a:solidFill>
                  <a:srgbClr val="FF0000"/>
                </a:solidFill>
                <a:latin typeface="Times New Roman" pitchFamily="18" charset="0"/>
                <a:cs typeface="Times New Roman" pitchFamily="18" charset="0"/>
              </a:rPr>
              <a:t>lattice partitions</a:t>
            </a:r>
            <a:r>
              <a:rPr lang="en-US" altLang="zh-CN" sz="2400" dirty="0" smtClean="0">
                <a:latin typeface="Times New Roman" pitchFamily="18" charset="0"/>
                <a:cs typeface="Times New Roman" pitchFamily="18" charset="0"/>
              </a:rPr>
              <a:t> over </a:t>
            </a:r>
            <a:r>
              <a:rPr lang="en-US" altLang="zh-CN" sz="2400" dirty="0" err="1" smtClean="0">
                <a:latin typeface="Euclid Math Two" pitchFamily="18" charset="2"/>
                <a:cs typeface="Times New Roman" pitchFamily="18" charset="0"/>
              </a:rPr>
              <a:t>C</a:t>
            </a:r>
            <a:r>
              <a:rPr lang="en-US" altLang="zh-CN" sz="2400" i="1" baseline="30000" dirty="0" err="1" smtClean="0">
                <a:latin typeface="Times New Roman" pitchFamily="18" charset="0"/>
                <a:cs typeface="Times New Roman" pitchFamily="18" charset="0"/>
              </a:rPr>
              <a:t>n</a:t>
            </a:r>
            <a:r>
              <a:rPr lang="en-US" altLang="zh-CN" sz="2400" dirty="0" smtClean="0">
                <a:latin typeface="Times New Roman" pitchFamily="18" charset="0"/>
                <a:cs typeface="Times New Roman" pitchFamily="18" charset="0"/>
              </a:rPr>
              <a:t>, which can asymptotically achieve the computation rate </a:t>
            </a:r>
            <a:endParaRPr lang="en-US" altLang="zh-CN" sz="2400" dirty="0">
              <a:latin typeface="Times New Roman" pitchFamily="18" charset="0"/>
              <a:cs typeface="Times New Roman" pitchFamily="18" charset="0"/>
            </a:endParaRPr>
          </a:p>
        </p:txBody>
      </p:sp>
      <p:sp>
        <p:nvSpPr>
          <p:cNvPr id="8" name="Rectangle 7"/>
          <p:cNvSpPr/>
          <p:nvPr/>
        </p:nvSpPr>
        <p:spPr>
          <a:xfrm>
            <a:off x="323528" y="2895600"/>
            <a:ext cx="8496944" cy="978729"/>
          </a:xfrm>
          <a:prstGeom prst="rect">
            <a:avLst/>
          </a:prstGeom>
        </p:spPr>
        <p:txBody>
          <a:bodyPr wrap="square">
            <a:spAutoFit/>
          </a:bodyPr>
          <a:lstStyle/>
          <a:p>
            <a:pPr>
              <a:lnSpc>
                <a:spcPct val="120000"/>
              </a:lnSpc>
            </a:pPr>
            <a:r>
              <a:rPr lang="en-US" altLang="zh-CN" sz="2400" dirty="0" smtClean="0">
                <a:latin typeface="Times New Roman" pitchFamily="18" charset="0"/>
                <a:cs typeface="Times New Roman" pitchFamily="18" charset="0"/>
              </a:rPr>
              <a:t>// </a:t>
            </a:r>
            <a:r>
              <a:rPr lang="en-US" altLang="zh-CN" sz="2400" dirty="0" smtClean="0">
                <a:solidFill>
                  <a:srgbClr val="0000FF"/>
                </a:solidFill>
                <a:latin typeface="Times New Roman" pitchFamily="18" charset="0"/>
                <a:cs typeface="Times New Roman" pitchFamily="18" charset="0"/>
              </a:rPr>
              <a:t>This scheme is not practical to implement</a:t>
            </a:r>
            <a:r>
              <a:rPr lang="en-US" altLang="zh-CN" sz="2400" dirty="0" smtClean="0">
                <a:latin typeface="Times New Roman" pitchFamily="18" charset="0"/>
                <a:cs typeface="Times New Roman" pitchFamily="18" charset="0"/>
              </a:rPr>
              <a:t>.</a:t>
            </a:r>
            <a:r>
              <a:rPr lang="en-US" altLang="zh-CN" sz="2400" dirty="0">
                <a:solidFill>
                  <a:srgbClr val="0000FF"/>
                </a:solidFill>
                <a:latin typeface="Times New Roman" pitchFamily="18" charset="0"/>
                <a:cs typeface="Times New Roman" pitchFamily="18" charset="0"/>
              </a:rPr>
              <a:t> </a:t>
            </a:r>
            <a:r>
              <a:rPr lang="en-US" altLang="zh-CN" sz="2400" dirty="0" smtClean="0">
                <a:solidFill>
                  <a:srgbClr val="0000FF"/>
                </a:solidFill>
                <a:latin typeface="Times New Roman" pitchFamily="18" charset="0"/>
                <a:cs typeface="Times New Roman" pitchFamily="18" charset="0"/>
              </a:rPr>
              <a:t/>
            </a:r>
            <a:br>
              <a:rPr lang="en-US" altLang="zh-CN" sz="2400" dirty="0" smtClean="0">
                <a:solidFill>
                  <a:srgbClr val="0000FF"/>
                </a:solidFill>
                <a:latin typeface="Times New Roman" pitchFamily="18" charset="0"/>
                <a:cs typeface="Times New Roman" pitchFamily="18" charset="0"/>
              </a:rPr>
            </a:br>
            <a:r>
              <a:rPr lang="en-US" altLang="zh-CN" sz="2400" dirty="0" smtClean="0">
                <a:latin typeface="Times New Roman" pitchFamily="18" charset="0"/>
                <a:cs typeface="Times New Roman" pitchFamily="18" charset="0"/>
              </a:rPr>
              <a:t>//</a:t>
            </a:r>
            <a:r>
              <a:rPr lang="en-US" altLang="zh-CN" sz="2400" dirty="0" smtClean="0">
                <a:solidFill>
                  <a:srgbClr val="0000FF"/>
                </a:solidFill>
                <a:latin typeface="Times New Roman" pitchFamily="18" charset="0"/>
                <a:cs typeface="Times New Roman" pitchFamily="18" charset="0"/>
              </a:rPr>
              <a:t> An information theoretical </a:t>
            </a:r>
            <a:r>
              <a:rPr lang="en-US" altLang="zh-CN" sz="2400" dirty="0">
                <a:solidFill>
                  <a:srgbClr val="0000FF"/>
                </a:solidFill>
                <a:latin typeface="Times New Roman" pitchFamily="18" charset="0"/>
                <a:cs typeface="Times New Roman" pitchFamily="18" charset="0"/>
              </a:rPr>
              <a:t>guideline</a:t>
            </a:r>
            <a:r>
              <a:rPr lang="en-US" altLang="zh-CN" sz="2400" dirty="0" smtClean="0">
                <a:latin typeface="Times New Roman" pitchFamily="18" charset="0"/>
                <a:cs typeface="Times New Roman" pitchFamily="18" charset="0"/>
              </a:rPr>
              <a:t> </a:t>
            </a:r>
            <a:endParaRPr lang="en-US" altLang="zh-CN" sz="2400" dirty="0">
              <a:latin typeface="Times New Roman" pitchFamily="18" charset="0"/>
              <a:cs typeface="Times New Roman" pitchFamily="18" charset="0"/>
            </a:endParaRP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3861048"/>
            <a:ext cx="6264695" cy="260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val="3368315245"/>
              </p:ext>
            </p:extLst>
          </p:nvPr>
        </p:nvGraphicFramePr>
        <p:xfrm>
          <a:off x="2667000" y="2120900"/>
          <a:ext cx="4044600" cy="844200"/>
        </p:xfrm>
        <a:graphic>
          <a:graphicData uri="http://schemas.openxmlformats.org/presentationml/2006/ole">
            <mc:AlternateContent xmlns:mc="http://schemas.openxmlformats.org/markup-compatibility/2006">
              <mc:Choice xmlns:v="urn:schemas-microsoft-com:vml" Requires="v">
                <p:oleObj spid="_x0000_s165990" name="Equation" r:id="rId4" imgW="2311400" imgH="482600" progId="">
                  <p:embed/>
                </p:oleObj>
              </mc:Choice>
              <mc:Fallback>
                <p:oleObj name="Equation" r:id="rId4" imgW="2311400" imgH="4826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120900"/>
                        <a:ext cx="4044600" cy="84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59896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66130"/>
          </a:xfrm>
        </p:spPr>
        <p:txBody>
          <a:bodyPr>
            <a:normAutofit fontScale="90000"/>
          </a:bodyPr>
          <a:lstStyle/>
          <a:p>
            <a:r>
              <a:rPr lang="en-US" altLang="zh-CN" dirty="0" smtClean="0"/>
              <a:t>Lattice Network Coding (LNC)</a:t>
            </a:r>
            <a:r>
              <a:rPr lang="en-US" altLang="zh-CN" sz="1800" dirty="0" smtClean="0"/>
              <a:t/>
            </a:r>
            <a:br>
              <a:rPr lang="en-US" altLang="zh-CN" sz="1800" dirty="0" smtClean="0"/>
            </a:br>
            <a:r>
              <a:rPr lang="en-US" altLang="zh-CN" dirty="0" smtClean="0">
                <a:sym typeface="Symbol"/>
              </a:rPr>
              <a:t> An algebraic framework for practical design</a:t>
            </a:r>
            <a:endParaRPr lang="zh-CN" altLang="en-US" dirty="0"/>
          </a:p>
        </p:txBody>
      </p:sp>
      <p:sp>
        <p:nvSpPr>
          <p:cNvPr id="4" name="Slide Number Placeholder 3"/>
          <p:cNvSpPr>
            <a:spLocks noGrp="1"/>
          </p:cNvSpPr>
          <p:nvPr>
            <p:ph type="sldNum" sz="quarter" idx="10"/>
          </p:nvPr>
        </p:nvSpPr>
        <p:spPr/>
        <p:txBody>
          <a:bodyPr/>
          <a:lstStyle/>
          <a:p>
            <a:pPr>
              <a:defRPr/>
            </a:pPr>
            <a:fld id="{E856EBEC-7BE2-4B15-88BC-F34BB066B340}" type="slidenum">
              <a:rPr lang="en-US" altLang="zh-CN" smtClean="0"/>
              <a:pPr>
                <a:defRPr/>
              </a:pPr>
              <a:t>13</a:t>
            </a:fld>
            <a:endParaRPr lang="en-US" altLang="zh-CN"/>
          </a:p>
        </p:txBody>
      </p:sp>
      <p:sp>
        <p:nvSpPr>
          <p:cNvPr id="10" name="Rectangle 9"/>
          <p:cNvSpPr/>
          <p:nvPr/>
        </p:nvSpPr>
        <p:spPr>
          <a:xfrm>
            <a:off x="395536" y="1340768"/>
            <a:ext cx="8352928" cy="728148"/>
          </a:xfrm>
          <a:prstGeom prst="rect">
            <a:avLst/>
          </a:prstGeom>
        </p:spPr>
        <p:txBody>
          <a:bodyPr wrap="square">
            <a:spAutoFit/>
          </a:bodyPr>
          <a:lstStyle/>
          <a:p>
            <a:pPr>
              <a:lnSpc>
                <a:spcPct val="120000"/>
              </a:lnSpc>
            </a:pPr>
            <a:r>
              <a:rPr lang="en-US" altLang="zh-CN" dirty="0" err="1" smtClean="0">
                <a:latin typeface="Times New Roman" pitchFamily="18" charset="0"/>
                <a:cs typeface="Times New Roman" pitchFamily="18" charset="0"/>
              </a:rPr>
              <a:t>Feng</a:t>
            </a:r>
            <a:r>
              <a:rPr lang="en-US" altLang="zh-CN" dirty="0" smtClean="0">
                <a:latin typeface="Times New Roman" pitchFamily="18" charset="0"/>
                <a:cs typeface="Times New Roman" pitchFamily="18" charset="0"/>
              </a:rPr>
              <a:t>-Silva-</a:t>
            </a:r>
            <a:r>
              <a:rPr lang="en-US" altLang="zh-CN" dirty="0" err="1" smtClean="0">
                <a:latin typeface="Times New Roman" pitchFamily="18" charset="0"/>
                <a:cs typeface="Times New Roman" pitchFamily="18" charset="0"/>
              </a:rPr>
              <a:t>Kschischang</a:t>
            </a:r>
            <a:r>
              <a:rPr lang="en-US" altLang="zh-CN" dirty="0" smtClean="0">
                <a:latin typeface="Times New Roman" pitchFamily="18" charset="0"/>
                <a:cs typeface="Times New Roman" pitchFamily="18" charset="0"/>
              </a:rPr>
              <a:t>, An algebraic approach to physical-layer network coding,</a:t>
            </a:r>
            <a:r>
              <a:rPr lang="en-US" altLang="zh-CN" i="1" dirty="0" smtClean="0">
                <a:latin typeface="Times New Roman" pitchFamily="18" charset="0"/>
                <a:cs typeface="Times New Roman" pitchFamily="18" charset="0"/>
              </a:rPr>
              <a:t> IEEE Trans</a:t>
            </a:r>
            <a:r>
              <a:rPr lang="en-US" altLang="zh-CN" i="1" dirty="0">
                <a:latin typeface="Times New Roman" pitchFamily="18" charset="0"/>
                <a:cs typeface="Times New Roman" pitchFamily="18" charset="0"/>
              </a:rPr>
              <a:t>. Inform. </a:t>
            </a:r>
            <a:r>
              <a:rPr lang="en-US" altLang="zh-CN" i="1" dirty="0" smtClean="0">
                <a:latin typeface="Times New Roman" pitchFamily="18" charset="0"/>
                <a:cs typeface="Times New Roman" pitchFamily="18" charset="0"/>
              </a:rPr>
              <a:t>Theory</a:t>
            </a:r>
            <a:r>
              <a:rPr lang="en-US" altLang="zh-CN" dirty="0" smtClean="0">
                <a:latin typeface="Times New Roman" pitchFamily="18" charset="0"/>
                <a:cs typeface="Times New Roman" pitchFamily="18" charset="0"/>
              </a:rPr>
              <a:t>, 2013. </a:t>
            </a:r>
            <a:endParaRPr lang="en-US" altLang="zh-CN" dirty="0">
              <a:latin typeface="Times New Roman" pitchFamily="18" charset="0"/>
              <a:cs typeface="Times New Roman" pitchFamily="18" charset="0"/>
            </a:endParaRPr>
          </a:p>
        </p:txBody>
      </p:sp>
      <p:sp>
        <p:nvSpPr>
          <p:cNvPr id="11" name="Content Placeholder 2"/>
          <p:cNvSpPr>
            <a:spLocks noGrp="1"/>
          </p:cNvSpPr>
          <p:nvPr>
            <p:ph idx="1"/>
          </p:nvPr>
        </p:nvSpPr>
        <p:spPr>
          <a:xfrm>
            <a:off x="251520" y="2068916"/>
            <a:ext cx="8496944" cy="1576108"/>
          </a:xfrm>
        </p:spPr>
        <p:txBody>
          <a:bodyPr>
            <a:noAutofit/>
          </a:bodyPr>
          <a:lstStyle/>
          <a:p>
            <a:pPr lvl="1"/>
            <a:r>
              <a:rPr lang="en-US" altLang="zh-CN" sz="2400" dirty="0" smtClean="0"/>
              <a:t>Considers </a:t>
            </a:r>
            <a:r>
              <a:rPr lang="en-US" altLang="zh-CN" sz="2400" dirty="0" smtClean="0">
                <a:solidFill>
                  <a:srgbClr val="0000FF"/>
                </a:solidFill>
              </a:rPr>
              <a:t>finite</a:t>
            </a:r>
            <a:r>
              <a:rPr lang="en-US" altLang="zh-CN" sz="2400" dirty="0" smtClean="0"/>
              <a:t> dimensional </a:t>
            </a:r>
            <a:r>
              <a:rPr lang="en-US" altLang="zh-CN" sz="2400" dirty="0"/>
              <a:t>lattice </a:t>
            </a:r>
            <a:r>
              <a:rPr lang="en-US" altLang="zh-CN" sz="2400" dirty="0" smtClean="0"/>
              <a:t>partitions for PNC</a:t>
            </a:r>
            <a:r>
              <a:rPr lang="en-US" sz="2400" dirty="0" smtClean="0"/>
              <a:t>. </a:t>
            </a:r>
          </a:p>
          <a:p>
            <a:pPr lvl="1"/>
            <a:r>
              <a:rPr lang="en-US" altLang="zh-CN" sz="2400" dirty="0" smtClean="0"/>
              <a:t>Makes direct connection between the </a:t>
            </a:r>
            <a:r>
              <a:rPr lang="en-US" altLang="zh-CN" sz="2400" dirty="0" smtClean="0">
                <a:solidFill>
                  <a:srgbClr val="0000FF"/>
                </a:solidFill>
              </a:rPr>
              <a:t>LNC design </a:t>
            </a:r>
            <a:r>
              <a:rPr lang="en-US" altLang="zh-CN" sz="2400" dirty="0" smtClean="0"/>
              <a:t>and </a:t>
            </a:r>
            <a:r>
              <a:rPr lang="en-US" altLang="zh-CN" sz="2400" dirty="0" smtClean="0">
                <a:solidFill>
                  <a:srgbClr val="0000FF"/>
                </a:solidFill>
              </a:rPr>
              <a:t>module theory </a:t>
            </a:r>
            <a:r>
              <a:rPr lang="en-US" altLang="zh-CN" sz="2400" dirty="0" smtClean="0"/>
              <a:t>over</a:t>
            </a:r>
            <a:r>
              <a:rPr lang="en-US" altLang="zh-CN" sz="2400" dirty="0" smtClean="0">
                <a:solidFill>
                  <a:srgbClr val="0000FF"/>
                </a:solidFill>
              </a:rPr>
              <a:t> principal ideal domains </a:t>
            </a:r>
            <a:r>
              <a:rPr lang="en-US" altLang="zh-CN" sz="2400" dirty="0" smtClean="0"/>
              <a:t>in commutative algebra. </a:t>
            </a:r>
            <a:endParaRPr lang="en-US" sz="2400" dirty="0" smtClean="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3861048"/>
            <a:ext cx="6264695" cy="260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7499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2900" dirty="0" smtClean="0"/>
              <a:t>Message space of LNC</a:t>
            </a:r>
            <a:endParaRPr lang="zh-CN" altLang="en-US" sz="2900" dirty="0"/>
          </a:p>
        </p:txBody>
      </p:sp>
      <p:sp>
        <p:nvSpPr>
          <p:cNvPr id="3" name="Content Placeholder 2"/>
          <p:cNvSpPr>
            <a:spLocks noGrp="1"/>
          </p:cNvSpPr>
          <p:nvPr>
            <p:ph idx="1"/>
          </p:nvPr>
        </p:nvSpPr>
        <p:spPr>
          <a:xfrm>
            <a:off x="395536" y="980728"/>
            <a:ext cx="8363272" cy="4968552"/>
          </a:xfrm>
        </p:spPr>
        <p:txBody>
          <a:bodyPr/>
          <a:lstStyle/>
          <a:p>
            <a:pPr lvl="1">
              <a:lnSpc>
                <a:spcPct val="110000"/>
              </a:lnSpc>
            </a:pPr>
            <a:r>
              <a:rPr lang="en-US" altLang="zh-CN" sz="2400" dirty="0" smtClean="0"/>
              <a:t>Let </a:t>
            </a:r>
            <a:r>
              <a:rPr lang="en-US" altLang="zh-CN" sz="2400" i="1" dirty="0" smtClean="0"/>
              <a:t>R </a:t>
            </a:r>
            <a:r>
              <a:rPr lang="en-US" altLang="zh-CN" sz="2400" dirty="0" smtClean="0">
                <a:sym typeface="Symbol"/>
              </a:rPr>
              <a:t> </a:t>
            </a:r>
            <a:r>
              <a:rPr lang="en-US" altLang="zh-CN" sz="2400" dirty="0" smtClean="0">
                <a:latin typeface="Euclid Math Two" pitchFamily="18" charset="2"/>
                <a:sym typeface="Symbol"/>
              </a:rPr>
              <a:t>C</a:t>
            </a:r>
            <a:r>
              <a:rPr lang="en-US" altLang="zh-CN" sz="2400" dirty="0" smtClean="0">
                <a:sym typeface="Symbol"/>
              </a:rPr>
              <a:t> be a </a:t>
            </a:r>
            <a:r>
              <a:rPr lang="en-US" altLang="zh-CN" sz="2400" dirty="0">
                <a:sym typeface="Symbol"/>
              </a:rPr>
              <a:t>principal ideal domain </a:t>
            </a:r>
            <a:r>
              <a:rPr lang="en-US" altLang="zh-CN" sz="2400" dirty="0" smtClean="0">
                <a:sym typeface="Symbol"/>
              </a:rPr>
              <a:t>(</a:t>
            </a:r>
            <a:r>
              <a:rPr lang="en-US" altLang="zh-CN" sz="2400" dirty="0"/>
              <a:t>e.g., </a:t>
            </a:r>
            <a:r>
              <a:rPr lang="en-US" altLang="zh-CN" sz="2400" dirty="0" smtClean="0">
                <a:latin typeface="Euclid Math Two" pitchFamily="18" charset="2"/>
              </a:rPr>
              <a:t>Z</a:t>
            </a:r>
            <a:r>
              <a:rPr lang="en-US" altLang="zh-CN" sz="2400" dirty="0" smtClean="0"/>
              <a:t>, </a:t>
            </a:r>
            <a:r>
              <a:rPr lang="en-US" altLang="zh-CN" sz="2400" dirty="0" smtClean="0">
                <a:latin typeface="Euclid Math Two" pitchFamily="18" charset="2"/>
              </a:rPr>
              <a:t>Z</a:t>
            </a:r>
            <a:r>
              <a:rPr lang="en-US" altLang="zh-CN" sz="2400" dirty="0" smtClean="0"/>
              <a:t>[</a:t>
            </a:r>
            <a:r>
              <a:rPr lang="en-US" altLang="zh-CN" sz="2400" i="1" dirty="0" err="1" smtClean="0"/>
              <a:t>i</a:t>
            </a:r>
            <a:r>
              <a:rPr lang="en-US" altLang="zh-CN" sz="2400" dirty="0" smtClean="0"/>
              <a:t>] := </a:t>
            </a:r>
            <a:r>
              <a:rPr lang="en-US" altLang="zh-CN" dirty="0" err="1">
                <a:latin typeface="Euclid Math Two" pitchFamily="18" charset="2"/>
              </a:rPr>
              <a:t>Z</a:t>
            </a:r>
            <a:r>
              <a:rPr lang="en-US" altLang="zh-CN" sz="2400" dirty="0" err="1" smtClean="0"/>
              <a:t>+</a:t>
            </a:r>
            <a:r>
              <a:rPr lang="en-US" altLang="zh-CN" sz="2400" i="1" dirty="0" err="1" smtClean="0"/>
              <a:t>i</a:t>
            </a:r>
            <a:r>
              <a:rPr lang="en-US" altLang="zh-CN" dirty="0" err="1" smtClean="0">
                <a:latin typeface="Euclid Math Two" pitchFamily="18" charset="2"/>
              </a:rPr>
              <a:t>Z</a:t>
            </a:r>
            <a:r>
              <a:rPr lang="en-US" altLang="zh-CN" sz="2400" dirty="0" smtClean="0"/>
              <a:t>)</a:t>
            </a:r>
          </a:p>
          <a:p>
            <a:pPr lvl="1">
              <a:lnSpc>
                <a:spcPct val="110000"/>
              </a:lnSpc>
            </a:pPr>
            <a:r>
              <a:rPr lang="en-US" altLang="zh-CN" sz="2400" dirty="0" smtClean="0"/>
              <a:t>An </a:t>
            </a:r>
            <a:r>
              <a:rPr lang="en-US" altLang="zh-CN" sz="2400" i="1" dirty="0" smtClean="0"/>
              <a:t>n</a:t>
            </a:r>
            <a:r>
              <a:rPr lang="en-US" altLang="zh-CN" sz="2400" dirty="0" smtClean="0"/>
              <a:t>-dim </a:t>
            </a:r>
            <a:r>
              <a:rPr lang="en-US" altLang="zh-CN" sz="2400" i="1" dirty="0" smtClean="0">
                <a:solidFill>
                  <a:srgbClr val="0000FF"/>
                </a:solidFill>
              </a:rPr>
              <a:t>R</a:t>
            </a:r>
            <a:r>
              <a:rPr lang="en-US" altLang="zh-CN" sz="2400" dirty="0" smtClean="0">
                <a:solidFill>
                  <a:srgbClr val="0000FF"/>
                </a:solidFill>
              </a:rPr>
              <a:t>-lattice </a:t>
            </a:r>
            <a:r>
              <a:rPr lang="en-US" altLang="zh-CN" sz="2400" dirty="0">
                <a:solidFill>
                  <a:srgbClr val="0000FF"/>
                </a:solidFill>
                <a:sym typeface="Symbol"/>
              </a:rPr>
              <a:t></a:t>
            </a:r>
            <a:r>
              <a:rPr lang="en-US" altLang="zh-CN" sz="2400" dirty="0" smtClean="0">
                <a:solidFill>
                  <a:srgbClr val="0000FF"/>
                </a:solidFill>
              </a:rPr>
              <a:t> </a:t>
            </a:r>
            <a:r>
              <a:rPr lang="en-US" altLang="zh-CN" sz="2400" dirty="0" smtClean="0"/>
              <a:t>is a subset of </a:t>
            </a:r>
            <a:r>
              <a:rPr lang="en-US" altLang="zh-CN" sz="2400" dirty="0" err="1" smtClean="0">
                <a:latin typeface="Euclid Math Two" pitchFamily="18" charset="2"/>
                <a:sym typeface="Symbol"/>
              </a:rPr>
              <a:t>C</a:t>
            </a:r>
            <a:r>
              <a:rPr lang="en-US" altLang="zh-CN" sz="2400" i="1" baseline="30000" dirty="0" err="1" smtClean="0">
                <a:sym typeface="Symbol"/>
              </a:rPr>
              <a:t>n</a:t>
            </a:r>
            <a:r>
              <a:rPr lang="en-US" altLang="zh-CN" sz="2400" dirty="0" smtClean="0"/>
              <a:t> that is closed under ‘+’ and ‘</a:t>
            </a:r>
            <a:r>
              <a:rPr lang="en-US" altLang="zh-CN" sz="2400" dirty="0" smtClean="0">
                <a:sym typeface="Symbol"/>
              </a:rPr>
              <a:t> by </a:t>
            </a:r>
            <a:r>
              <a:rPr lang="en-US" altLang="zh-CN" sz="2400" dirty="0" smtClean="0"/>
              <a:t>scalars in </a:t>
            </a:r>
            <a:r>
              <a:rPr lang="en-US" altLang="zh-CN" sz="2400" i="1" dirty="0" smtClean="0"/>
              <a:t>R</a:t>
            </a:r>
            <a:r>
              <a:rPr lang="en-US" altLang="zh-CN" sz="2400" dirty="0" smtClean="0"/>
              <a:t>’.      			    </a:t>
            </a:r>
            <a:r>
              <a:rPr lang="en-US" altLang="zh-CN" dirty="0" smtClean="0"/>
              <a:t>// an </a:t>
            </a:r>
            <a:r>
              <a:rPr lang="en-US" altLang="zh-CN" i="1" dirty="0" smtClean="0"/>
              <a:t>R</a:t>
            </a:r>
            <a:r>
              <a:rPr lang="en-US" altLang="zh-CN" dirty="0" smtClean="0"/>
              <a:t>-module</a:t>
            </a:r>
            <a:endParaRPr lang="en-US" altLang="zh-CN" sz="2400" dirty="0" smtClean="0">
              <a:sym typeface="Symbol"/>
            </a:endParaRPr>
          </a:p>
          <a:p>
            <a:pPr lvl="1">
              <a:lnSpc>
                <a:spcPct val="110000"/>
              </a:lnSpc>
            </a:pPr>
            <a:r>
              <a:rPr lang="en-US" altLang="zh-CN" sz="2400" dirty="0" smtClean="0"/>
              <a:t>Given a </a:t>
            </a:r>
            <a:r>
              <a:rPr lang="en-US" altLang="zh-CN" sz="2400" dirty="0" err="1" smtClean="0"/>
              <a:t>sublattice</a:t>
            </a:r>
            <a:r>
              <a:rPr lang="en-US" altLang="zh-CN" sz="2400" dirty="0" smtClean="0"/>
              <a:t> </a:t>
            </a:r>
            <a:r>
              <a:rPr lang="en-US" altLang="zh-CN" sz="2400" dirty="0" smtClean="0">
                <a:sym typeface="Symbol"/>
              </a:rPr>
              <a:t></a:t>
            </a:r>
            <a:r>
              <a:rPr lang="en-US" altLang="zh-CN" sz="2400" dirty="0">
                <a:sym typeface="Symbol"/>
              </a:rPr>
              <a:t></a:t>
            </a:r>
            <a:r>
              <a:rPr lang="en-US" altLang="zh-CN" sz="2400" dirty="0" smtClean="0">
                <a:sym typeface="Symbol"/>
              </a:rPr>
              <a:t> of , </a:t>
            </a:r>
          </a:p>
          <a:p>
            <a:pPr marL="0" lvl="1" indent="0">
              <a:lnSpc>
                <a:spcPct val="110000"/>
              </a:lnSpc>
              <a:buNone/>
            </a:pPr>
            <a:r>
              <a:rPr lang="en-US" altLang="zh-CN" dirty="0" smtClean="0">
                <a:sym typeface="Symbol"/>
              </a:rPr>
              <a:t>     </a:t>
            </a:r>
            <a:r>
              <a:rPr lang="en-US" altLang="zh-CN" sz="2400" dirty="0" smtClean="0">
                <a:sym typeface="Symbol"/>
              </a:rPr>
              <a:t>the </a:t>
            </a:r>
            <a:r>
              <a:rPr lang="en-US" altLang="zh-CN" dirty="0">
                <a:solidFill>
                  <a:srgbClr val="0000FF"/>
                </a:solidFill>
                <a:sym typeface="Symbol"/>
              </a:rPr>
              <a:t>quotient group </a:t>
            </a:r>
            <a:r>
              <a:rPr lang="en-US" altLang="zh-CN" sz="2400" dirty="0" smtClean="0">
                <a:solidFill>
                  <a:srgbClr val="0000FF"/>
                </a:solidFill>
                <a:sym typeface="Symbol"/>
              </a:rPr>
              <a:t>/ </a:t>
            </a:r>
            <a:r>
              <a:rPr lang="en-US" altLang="zh-CN" sz="2400" dirty="0" smtClean="0">
                <a:sym typeface="Symbol"/>
              </a:rPr>
              <a:t>naturally forms a </a:t>
            </a:r>
            <a:r>
              <a:rPr lang="en-US" altLang="zh-CN" sz="2400" dirty="0" smtClean="0">
                <a:solidFill>
                  <a:srgbClr val="0000FF"/>
                </a:solidFill>
                <a:sym typeface="Symbol"/>
              </a:rPr>
              <a:t>lattice partition </a:t>
            </a:r>
            <a:r>
              <a:rPr lang="en-US" altLang="zh-CN" sz="2400" dirty="0" smtClean="0">
                <a:sym typeface="Symbol"/>
              </a:rPr>
              <a:t>of . 		    				    </a:t>
            </a:r>
            <a:r>
              <a:rPr lang="en-US" altLang="zh-CN" dirty="0" smtClean="0">
                <a:sym typeface="Symbol"/>
              </a:rPr>
              <a:t>// </a:t>
            </a:r>
            <a:r>
              <a:rPr lang="en-US" altLang="zh-CN" dirty="0">
                <a:sym typeface="Symbol"/>
              </a:rPr>
              <a:t>an </a:t>
            </a:r>
            <a:r>
              <a:rPr lang="en-US" altLang="zh-CN" i="1" dirty="0" smtClean="0">
                <a:sym typeface="Symbol"/>
              </a:rPr>
              <a:t>R</a:t>
            </a:r>
            <a:r>
              <a:rPr lang="en-US" altLang="zh-CN" dirty="0" smtClean="0">
                <a:sym typeface="Symbol"/>
              </a:rPr>
              <a:t>-module</a:t>
            </a:r>
            <a:endParaRPr lang="en-US" altLang="zh-CN" sz="2400" dirty="0">
              <a:sym typeface="Symbol"/>
            </a:endParaRPr>
          </a:p>
        </p:txBody>
      </p:sp>
      <p:sp>
        <p:nvSpPr>
          <p:cNvPr id="4" name="Slide Number Placeholder 3"/>
          <p:cNvSpPr>
            <a:spLocks noGrp="1"/>
          </p:cNvSpPr>
          <p:nvPr>
            <p:ph type="sldNum" sz="quarter" idx="10"/>
          </p:nvPr>
        </p:nvSpPr>
        <p:spPr/>
        <p:txBody>
          <a:bodyPr/>
          <a:lstStyle/>
          <a:p>
            <a:pPr>
              <a:defRPr/>
            </a:pPr>
            <a:fld id="{E856EBEC-7BE2-4B15-88BC-F34BB066B340}" type="slidenum">
              <a:rPr lang="en-US" altLang="zh-CN" smtClean="0"/>
              <a:pPr>
                <a:defRPr/>
              </a:pPr>
              <a:t>14</a:t>
            </a:fld>
            <a:endParaRPr lang="en-US" altLang="zh-CN"/>
          </a:p>
        </p:txBody>
      </p:sp>
      <p:sp>
        <p:nvSpPr>
          <p:cNvPr id="10" name="Content Placeholder 2"/>
          <p:cNvSpPr txBox="1">
            <a:spLocks/>
          </p:cNvSpPr>
          <p:nvPr/>
        </p:nvSpPr>
        <p:spPr bwMode="auto">
          <a:xfrm>
            <a:off x="1409604" y="3733800"/>
            <a:ext cx="1051706" cy="6243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lnSpc>
                <a:spcPct val="120000"/>
              </a:lnSpc>
              <a:spcBef>
                <a:spcPct val="20000"/>
              </a:spcBef>
              <a:spcAft>
                <a:spcPct val="0"/>
              </a:spcAft>
              <a:buFont typeface="Arial" charset="0"/>
              <a:buNone/>
              <a:defRPr sz="2400" kern="1200">
                <a:solidFill>
                  <a:schemeClr val="tx1"/>
                </a:solidFill>
                <a:latin typeface="Times New Roman" pitchFamily="18" charset="0"/>
                <a:ea typeface="+mn-ea"/>
                <a:cs typeface="Times New Roman" pitchFamily="18" charset="0"/>
              </a:defRPr>
            </a:lvl1pPr>
            <a:lvl2pPr marL="357188" indent="-357188" algn="l" rtl="0" eaLnBrk="0" fontAlgn="base" hangingPunct="0">
              <a:lnSpc>
                <a:spcPct val="120000"/>
              </a:lnSpc>
              <a:spcBef>
                <a:spcPct val="20000"/>
              </a:spcBef>
              <a:spcAft>
                <a:spcPct val="0"/>
              </a:spcAft>
              <a:buSzPct val="70000"/>
              <a:buFont typeface="Wingdings" pitchFamily="2" charset="2"/>
              <a:buChar char="n"/>
              <a:defRPr sz="2400" kern="1200">
                <a:solidFill>
                  <a:schemeClr val="tx1"/>
                </a:solidFill>
                <a:latin typeface="Times New Roman" pitchFamily="18" charset="0"/>
                <a:ea typeface="+mn-ea"/>
                <a:cs typeface="Times New Roman" pitchFamily="18" charset="0"/>
              </a:defRPr>
            </a:lvl2pPr>
            <a:lvl3pPr marL="636588" indent="-279400" algn="l" rtl="0" eaLnBrk="0" fontAlgn="base" hangingPunct="0">
              <a:lnSpc>
                <a:spcPct val="120000"/>
              </a:lnSpc>
              <a:spcBef>
                <a:spcPct val="20000"/>
              </a:spcBef>
              <a:spcAft>
                <a:spcPct val="0"/>
              </a:spcAft>
              <a:buSzPct val="60000"/>
              <a:buFont typeface="Wingdings" pitchFamily="2" charset="2"/>
              <a:buChar char="l"/>
              <a:defRPr sz="2400" kern="1200">
                <a:solidFill>
                  <a:schemeClr val="tx1"/>
                </a:solidFill>
                <a:latin typeface="Times New Roman" pitchFamily="18" charset="0"/>
                <a:ea typeface="+mn-ea"/>
                <a:cs typeface="Times New Roman" pitchFamily="18" charset="0"/>
              </a:defRPr>
            </a:lvl3pPr>
            <a:lvl4pPr marL="893763" indent="-257175"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4pPr>
            <a:lvl5pPr marL="984250" indent="-269875" algn="l" defTabSz="984250"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tabLst>
                <a:tab pos="355600" algn="l"/>
              </a:tabLst>
            </a:pPr>
            <a:r>
              <a:rPr lang="en-US" altLang="zh-CN" dirty="0">
                <a:sym typeface="Symbol"/>
              </a:rPr>
              <a:t> </a:t>
            </a:r>
            <a:r>
              <a:rPr lang="en-US" altLang="zh-CN" dirty="0" smtClean="0">
                <a:sym typeface="Symbol"/>
              </a:rPr>
              <a:t>= </a:t>
            </a:r>
            <a:r>
              <a:rPr lang="en-US" altLang="zh-CN" dirty="0" smtClean="0">
                <a:latin typeface="Euclid Math Two" pitchFamily="18" charset="2"/>
              </a:rPr>
              <a:t>Z</a:t>
            </a:r>
            <a:endParaRPr lang="en-US" altLang="zh-CN" dirty="0" smtClean="0">
              <a:sym typeface="Symbol"/>
            </a:endParaRPr>
          </a:p>
          <a:p>
            <a:pPr marL="0" lvl="1" indent="0">
              <a:buFont typeface="Wingdings" pitchFamily="2" charset="2"/>
              <a:buNone/>
              <a:tabLst>
                <a:tab pos="355600" algn="l"/>
              </a:tabLst>
            </a:pPr>
            <a:endParaRPr lang="en-US" altLang="zh-CN" dirty="0" smtClean="0">
              <a:sym typeface="Symbol"/>
            </a:endParaRPr>
          </a:p>
        </p:txBody>
      </p:sp>
      <p:grpSp>
        <p:nvGrpSpPr>
          <p:cNvPr id="6" name="Group 5"/>
          <p:cNvGrpSpPr/>
          <p:nvPr/>
        </p:nvGrpSpPr>
        <p:grpSpPr>
          <a:xfrm>
            <a:off x="1280306" y="4648686"/>
            <a:ext cx="4880853" cy="409635"/>
            <a:chOff x="1280306" y="4648686"/>
            <a:chExt cx="4880853" cy="409635"/>
          </a:xfrm>
        </p:grpSpPr>
        <p:sp>
          <p:nvSpPr>
            <p:cNvPr id="16" name="Rectangle 15"/>
            <p:cNvSpPr/>
            <p:nvPr/>
          </p:nvSpPr>
          <p:spPr>
            <a:xfrm>
              <a:off x="3638453" y="4658211"/>
              <a:ext cx="312906" cy="400110"/>
            </a:xfrm>
            <a:prstGeom prst="rect">
              <a:avLst/>
            </a:prstGeom>
          </p:spPr>
          <p:txBody>
            <a:bodyPr wrap="none">
              <a:spAutoFit/>
            </a:bodyPr>
            <a:lstStyle/>
            <a:p>
              <a:r>
                <a:rPr lang="en-US" altLang="zh-CN" sz="2000" dirty="0" smtClean="0">
                  <a:solidFill>
                    <a:srgbClr val="FF0000"/>
                  </a:solidFill>
                  <a:latin typeface="Times New Roman" pitchFamily="18" charset="0"/>
                  <a:cs typeface="Times New Roman" pitchFamily="18" charset="0"/>
                </a:rPr>
                <a:t>0</a:t>
              </a:r>
              <a:endParaRPr lang="zh-CN" altLang="en-US" sz="2000" dirty="0">
                <a:solidFill>
                  <a:srgbClr val="FF0000"/>
                </a:solidFill>
                <a:latin typeface="Times New Roman" pitchFamily="18" charset="0"/>
                <a:cs typeface="Times New Roman" pitchFamily="18" charset="0"/>
              </a:endParaRPr>
            </a:p>
          </p:txBody>
        </p:sp>
        <p:sp>
          <p:nvSpPr>
            <p:cNvPr id="17" name="Rectangle 16"/>
            <p:cNvSpPr/>
            <p:nvPr/>
          </p:nvSpPr>
          <p:spPr>
            <a:xfrm>
              <a:off x="5848253" y="4648686"/>
              <a:ext cx="312906" cy="400110"/>
            </a:xfrm>
            <a:prstGeom prst="rect">
              <a:avLst/>
            </a:prstGeom>
          </p:spPr>
          <p:txBody>
            <a:bodyPr wrap="none">
              <a:spAutoFit/>
            </a:bodyPr>
            <a:lstStyle/>
            <a:p>
              <a:r>
                <a:rPr lang="en-US" altLang="zh-CN" sz="2000" dirty="0" smtClean="0">
                  <a:solidFill>
                    <a:srgbClr val="FF0000"/>
                  </a:solidFill>
                  <a:latin typeface="Times New Roman" pitchFamily="18" charset="0"/>
                  <a:cs typeface="Times New Roman" pitchFamily="18" charset="0"/>
                </a:rPr>
                <a:t>3</a:t>
              </a:r>
              <a:endParaRPr lang="zh-CN" altLang="en-US" sz="2000" dirty="0">
                <a:solidFill>
                  <a:srgbClr val="FF0000"/>
                </a:solidFill>
                <a:latin typeface="Times New Roman" pitchFamily="18" charset="0"/>
                <a:cs typeface="Times New Roman" pitchFamily="18" charset="0"/>
              </a:endParaRPr>
            </a:p>
          </p:txBody>
        </p:sp>
        <p:sp>
          <p:nvSpPr>
            <p:cNvPr id="18" name="Rectangle 17"/>
            <p:cNvSpPr/>
            <p:nvPr/>
          </p:nvSpPr>
          <p:spPr>
            <a:xfrm>
              <a:off x="1280306" y="4648686"/>
              <a:ext cx="455574" cy="400110"/>
            </a:xfrm>
            <a:prstGeom prst="rect">
              <a:avLst/>
            </a:prstGeom>
          </p:spPr>
          <p:txBody>
            <a:bodyPr wrap="none">
              <a:spAutoFit/>
            </a:bodyPr>
            <a:lstStyle/>
            <a:p>
              <a:r>
                <a:rPr lang="en-US" altLang="zh-CN" sz="2000" dirty="0">
                  <a:solidFill>
                    <a:srgbClr val="FF0000"/>
                  </a:solidFill>
                  <a:latin typeface="Times New Roman" pitchFamily="18" charset="0"/>
                  <a:cs typeface="Times New Roman" pitchFamily="18" charset="0"/>
                </a:rPr>
                <a:t>–</a:t>
              </a:r>
              <a:r>
                <a:rPr lang="en-US" altLang="zh-CN" sz="2000" dirty="0" smtClean="0">
                  <a:solidFill>
                    <a:srgbClr val="FF0000"/>
                  </a:solidFill>
                  <a:latin typeface="Times New Roman" pitchFamily="18" charset="0"/>
                  <a:cs typeface="Times New Roman" pitchFamily="18" charset="0"/>
                </a:rPr>
                <a:t>3</a:t>
              </a:r>
              <a:endParaRPr lang="zh-CN" altLang="en-US" sz="2000" dirty="0">
                <a:solidFill>
                  <a:srgbClr val="FF0000"/>
                </a:solidFill>
                <a:latin typeface="Times New Roman" pitchFamily="18" charset="0"/>
                <a:cs typeface="Times New Roman" pitchFamily="18" charset="0"/>
              </a:endParaRPr>
            </a:p>
          </p:txBody>
        </p:sp>
      </p:grpSp>
      <p:grpSp>
        <p:nvGrpSpPr>
          <p:cNvPr id="32" name="Group 31"/>
          <p:cNvGrpSpPr/>
          <p:nvPr/>
        </p:nvGrpSpPr>
        <p:grpSpPr>
          <a:xfrm>
            <a:off x="1356506" y="5087811"/>
            <a:ext cx="5253747" cy="180000"/>
            <a:chOff x="1356506" y="5087811"/>
            <a:chExt cx="5253747" cy="180000"/>
          </a:xfrm>
        </p:grpSpPr>
        <p:cxnSp>
          <p:nvCxnSpPr>
            <p:cNvPr id="12" name="Straight Arrow Connector 11"/>
            <p:cNvCxnSpPr/>
            <p:nvPr/>
          </p:nvCxnSpPr>
          <p:spPr>
            <a:xfrm flipV="1">
              <a:off x="1356506" y="5180933"/>
              <a:ext cx="5253747" cy="1067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Flowchart: Connector 12"/>
            <p:cNvSpPr/>
            <p:nvPr/>
          </p:nvSpPr>
          <p:spPr>
            <a:xfrm>
              <a:off x="3718706" y="5115411"/>
              <a:ext cx="152400" cy="152400"/>
            </a:xfrm>
            <a:prstGeom prst="flowChartConnector">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srgbClr val="FF0000"/>
                </a:solidFill>
              </a:endParaRPr>
            </a:p>
          </p:txBody>
        </p:sp>
        <p:sp>
          <p:nvSpPr>
            <p:cNvPr id="14" name="Flowchart: Connector 13"/>
            <p:cNvSpPr/>
            <p:nvPr/>
          </p:nvSpPr>
          <p:spPr>
            <a:xfrm>
              <a:off x="1432706" y="5115411"/>
              <a:ext cx="152400" cy="1524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lowchart: Connector 14"/>
            <p:cNvSpPr/>
            <p:nvPr/>
          </p:nvSpPr>
          <p:spPr>
            <a:xfrm>
              <a:off x="6000653" y="5102711"/>
              <a:ext cx="152400" cy="1524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Isosceles Triangle 18"/>
            <p:cNvSpPr/>
            <p:nvPr/>
          </p:nvSpPr>
          <p:spPr>
            <a:xfrm>
              <a:off x="2114453" y="5098818"/>
              <a:ext cx="224547" cy="164231"/>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lowchart: Process 19"/>
            <p:cNvSpPr/>
            <p:nvPr/>
          </p:nvSpPr>
          <p:spPr>
            <a:xfrm>
              <a:off x="2952653" y="5087811"/>
              <a:ext cx="180000" cy="180000"/>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Isosceles Triangle 20"/>
            <p:cNvSpPr/>
            <p:nvPr/>
          </p:nvSpPr>
          <p:spPr>
            <a:xfrm>
              <a:off x="4417206" y="5098818"/>
              <a:ext cx="224547" cy="164231"/>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lowchart: Process 21"/>
            <p:cNvSpPr/>
            <p:nvPr/>
          </p:nvSpPr>
          <p:spPr>
            <a:xfrm>
              <a:off x="5211053" y="5087811"/>
              <a:ext cx="180000" cy="180000"/>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Group 22"/>
          <p:cNvGrpSpPr/>
          <p:nvPr/>
        </p:nvGrpSpPr>
        <p:grpSpPr>
          <a:xfrm>
            <a:off x="7048306" y="4358174"/>
            <a:ext cx="1336758" cy="1447800"/>
            <a:chOff x="6610253" y="5105400"/>
            <a:chExt cx="1336758" cy="1447800"/>
          </a:xfrm>
        </p:grpSpPr>
        <p:sp>
          <p:nvSpPr>
            <p:cNvPr id="24" name="Flowchart: Connector 23"/>
            <p:cNvSpPr/>
            <p:nvPr/>
          </p:nvSpPr>
          <p:spPr>
            <a:xfrm>
              <a:off x="6642100" y="5272574"/>
              <a:ext cx="152400" cy="1524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lowchart: Process 24"/>
            <p:cNvSpPr/>
            <p:nvPr/>
          </p:nvSpPr>
          <p:spPr>
            <a:xfrm>
              <a:off x="6629400" y="6172200"/>
              <a:ext cx="180000" cy="180000"/>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Isosceles Triangle 25"/>
            <p:cNvSpPr/>
            <p:nvPr/>
          </p:nvSpPr>
          <p:spPr>
            <a:xfrm>
              <a:off x="6610253" y="5705243"/>
              <a:ext cx="224547" cy="164231"/>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Rectangle 26"/>
            <p:cNvSpPr/>
            <p:nvPr/>
          </p:nvSpPr>
          <p:spPr>
            <a:xfrm>
              <a:off x="7076261" y="5105400"/>
              <a:ext cx="543739" cy="461665"/>
            </a:xfrm>
            <a:prstGeom prst="rect">
              <a:avLst/>
            </a:prstGeom>
          </p:spPr>
          <p:txBody>
            <a:bodyPr wrap="none">
              <a:spAutoFit/>
            </a:bodyPr>
            <a:lstStyle/>
            <a:p>
              <a:r>
                <a:rPr lang="en-US" altLang="zh-CN" sz="2400" dirty="0" smtClean="0">
                  <a:latin typeface="Times New Roman" pitchFamily="18" charset="0"/>
                  <a:cs typeface="Times New Roman" pitchFamily="18" charset="0"/>
                </a:rPr>
                <a:t>3</a:t>
              </a:r>
              <a:r>
                <a:rPr lang="en-US" altLang="zh-CN" sz="2400" dirty="0" smtClean="0">
                  <a:latin typeface="Euclid Math Two" pitchFamily="18" charset="2"/>
                </a:rPr>
                <a:t>Z</a:t>
              </a:r>
              <a:endParaRPr lang="zh-CN" altLang="en-US" sz="2400" dirty="0"/>
            </a:p>
          </p:txBody>
        </p:sp>
        <p:sp>
          <p:nvSpPr>
            <p:cNvPr id="28" name="Rectangle 27"/>
            <p:cNvSpPr/>
            <p:nvPr/>
          </p:nvSpPr>
          <p:spPr>
            <a:xfrm>
              <a:off x="7076260" y="5587732"/>
              <a:ext cx="870751" cy="461665"/>
            </a:xfrm>
            <a:prstGeom prst="rect">
              <a:avLst/>
            </a:prstGeom>
          </p:spPr>
          <p:txBody>
            <a:bodyPr wrap="none">
              <a:spAutoFit/>
            </a:bodyPr>
            <a:lstStyle/>
            <a:p>
              <a:r>
                <a:rPr lang="en-US" altLang="zh-CN" sz="2400" dirty="0" smtClean="0">
                  <a:latin typeface="Times New Roman" pitchFamily="18" charset="0"/>
                  <a:cs typeface="Times New Roman" pitchFamily="18" charset="0"/>
                </a:rPr>
                <a:t>1+3</a:t>
              </a:r>
              <a:r>
                <a:rPr lang="en-US" altLang="zh-CN" sz="2400" dirty="0" smtClean="0">
                  <a:latin typeface="Euclid Math Two" pitchFamily="18" charset="2"/>
                </a:rPr>
                <a:t>Z</a:t>
              </a:r>
              <a:endParaRPr lang="zh-CN" altLang="en-US" sz="2400" dirty="0"/>
            </a:p>
          </p:txBody>
        </p:sp>
        <p:sp>
          <p:nvSpPr>
            <p:cNvPr id="29" name="Rectangle 28"/>
            <p:cNvSpPr/>
            <p:nvPr/>
          </p:nvSpPr>
          <p:spPr>
            <a:xfrm>
              <a:off x="7076260" y="6091535"/>
              <a:ext cx="870751" cy="461665"/>
            </a:xfrm>
            <a:prstGeom prst="rect">
              <a:avLst/>
            </a:prstGeom>
          </p:spPr>
          <p:txBody>
            <a:bodyPr wrap="none">
              <a:spAutoFit/>
            </a:bodyPr>
            <a:lstStyle/>
            <a:p>
              <a:r>
                <a:rPr lang="en-US" altLang="zh-CN" sz="2400" dirty="0" smtClean="0">
                  <a:latin typeface="Times New Roman" pitchFamily="18" charset="0"/>
                  <a:cs typeface="Times New Roman" pitchFamily="18" charset="0"/>
                </a:rPr>
                <a:t>2+3</a:t>
              </a:r>
              <a:r>
                <a:rPr lang="en-US" altLang="zh-CN" sz="2400" dirty="0" smtClean="0">
                  <a:latin typeface="Euclid Math Two" pitchFamily="18" charset="2"/>
                </a:rPr>
                <a:t>Z</a:t>
              </a:r>
              <a:endParaRPr lang="zh-CN" altLang="en-US" sz="2400" dirty="0"/>
            </a:p>
          </p:txBody>
        </p:sp>
      </p:grpSp>
      <p:sp>
        <p:nvSpPr>
          <p:cNvPr id="30" name="Content Placeholder 2"/>
          <p:cNvSpPr txBox="1">
            <a:spLocks/>
          </p:cNvSpPr>
          <p:nvPr/>
        </p:nvSpPr>
        <p:spPr bwMode="auto">
          <a:xfrm>
            <a:off x="2636351" y="3733800"/>
            <a:ext cx="1179923" cy="6243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lnSpc>
                <a:spcPct val="120000"/>
              </a:lnSpc>
              <a:spcBef>
                <a:spcPct val="20000"/>
              </a:spcBef>
              <a:spcAft>
                <a:spcPct val="0"/>
              </a:spcAft>
              <a:buFont typeface="Arial" charset="0"/>
              <a:buNone/>
              <a:defRPr sz="2400" kern="1200">
                <a:solidFill>
                  <a:schemeClr val="tx1"/>
                </a:solidFill>
                <a:latin typeface="Times New Roman" pitchFamily="18" charset="0"/>
                <a:ea typeface="+mn-ea"/>
                <a:cs typeface="Times New Roman" pitchFamily="18" charset="0"/>
              </a:defRPr>
            </a:lvl1pPr>
            <a:lvl2pPr marL="357188" indent="-357188" algn="l" rtl="0" eaLnBrk="0" fontAlgn="base" hangingPunct="0">
              <a:lnSpc>
                <a:spcPct val="120000"/>
              </a:lnSpc>
              <a:spcBef>
                <a:spcPct val="20000"/>
              </a:spcBef>
              <a:spcAft>
                <a:spcPct val="0"/>
              </a:spcAft>
              <a:buSzPct val="70000"/>
              <a:buFont typeface="Wingdings" pitchFamily="2" charset="2"/>
              <a:buChar char="n"/>
              <a:defRPr sz="2400" kern="1200">
                <a:solidFill>
                  <a:schemeClr val="tx1"/>
                </a:solidFill>
                <a:latin typeface="Times New Roman" pitchFamily="18" charset="0"/>
                <a:ea typeface="+mn-ea"/>
                <a:cs typeface="Times New Roman" pitchFamily="18" charset="0"/>
              </a:defRPr>
            </a:lvl2pPr>
            <a:lvl3pPr marL="636588" indent="-279400" algn="l" rtl="0" eaLnBrk="0" fontAlgn="base" hangingPunct="0">
              <a:lnSpc>
                <a:spcPct val="120000"/>
              </a:lnSpc>
              <a:spcBef>
                <a:spcPct val="20000"/>
              </a:spcBef>
              <a:spcAft>
                <a:spcPct val="0"/>
              </a:spcAft>
              <a:buSzPct val="60000"/>
              <a:buFont typeface="Wingdings" pitchFamily="2" charset="2"/>
              <a:buChar char="l"/>
              <a:defRPr sz="2400" kern="1200">
                <a:solidFill>
                  <a:schemeClr val="tx1"/>
                </a:solidFill>
                <a:latin typeface="Times New Roman" pitchFamily="18" charset="0"/>
                <a:ea typeface="+mn-ea"/>
                <a:cs typeface="Times New Roman" pitchFamily="18" charset="0"/>
              </a:defRPr>
            </a:lvl3pPr>
            <a:lvl4pPr marL="893763" indent="-257175"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4pPr>
            <a:lvl5pPr marL="984250" indent="-269875" algn="l" defTabSz="984250"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tabLst>
                <a:tab pos="355600" algn="l"/>
              </a:tabLst>
            </a:pPr>
            <a:r>
              <a:rPr lang="en-US" altLang="zh-CN" dirty="0" smtClean="0">
                <a:sym typeface="Symbol"/>
              </a:rPr>
              <a:t> = 3</a:t>
            </a:r>
            <a:r>
              <a:rPr lang="en-US" altLang="zh-CN" dirty="0" smtClean="0">
                <a:latin typeface="Euclid Math Two" pitchFamily="18" charset="2"/>
              </a:rPr>
              <a:t>Z</a:t>
            </a:r>
            <a:endParaRPr lang="en-US" altLang="zh-CN" dirty="0" smtClean="0">
              <a:sym typeface="Symbol"/>
            </a:endParaRPr>
          </a:p>
          <a:p>
            <a:pPr marL="0" lvl="1" indent="0">
              <a:buFont typeface="Wingdings" pitchFamily="2" charset="2"/>
              <a:buNone/>
              <a:tabLst>
                <a:tab pos="355600" algn="l"/>
              </a:tabLst>
            </a:pPr>
            <a:endParaRPr lang="en-US" altLang="zh-CN" dirty="0" smtClean="0">
              <a:sym typeface="Symbol"/>
            </a:endParaRPr>
          </a:p>
        </p:txBody>
      </p:sp>
      <p:sp>
        <p:nvSpPr>
          <p:cNvPr id="31" name="Content Placeholder 2"/>
          <p:cNvSpPr txBox="1">
            <a:spLocks/>
          </p:cNvSpPr>
          <p:nvPr/>
        </p:nvSpPr>
        <p:spPr bwMode="auto">
          <a:xfrm>
            <a:off x="4158622" y="3733800"/>
            <a:ext cx="2470778" cy="6243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lnSpc>
                <a:spcPct val="120000"/>
              </a:lnSpc>
              <a:spcBef>
                <a:spcPct val="20000"/>
              </a:spcBef>
              <a:spcAft>
                <a:spcPct val="0"/>
              </a:spcAft>
              <a:buFont typeface="Arial" charset="0"/>
              <a:buNone/>
              <a:defRPr sz="2400" kern="1200">
                <a:solidFill>
                  <a:schemeClr val="tx1"/>
                </a:solidFill>
                <a:latin typeface="Times New Roman" pitchFamily="18" charset="0"/>
                <a:ea typeface="+mn-ea"/>
                <a:cs typeface="Times New Roman" pitchFamily="18" charset="0"/>
              </a:defRPr>
            </a:lvl1pPr>
            <a:lvl2pPr marL="357188" indent="-357188" algn="l" rtl="0" eaLnBrk="0" fontAlgn="base" hangingPunct="0">
              <a:lnSpc>
                <a:spcPct val="120000"/>
              </a:lnSpc>
              <a:spcBef>
                <a:spcPct val="20000"/>
              </a:spcBef>
              <a:spcAft>
                <a:spcPct val="0"/>
              </a:spcAft>
              <a:buSzPct val="70000"/>
              <a:buFont typeface="Wingdings" pitchFamily="2" charset="2"/>
              <a:buChar char="n"/>
              <a:defRPr sz="2400" kern="1200">
                <a:solidFill>
                  <a:schemeClr val="tx1"/>
                </a:solidFill>
                <a:latin typeface="Times New Roman" pitchFamily="18" charset="0"/>
                <a:ea typeface="+mn-ea"/>
                <a:cs typeface="Times New Roman" pitchFamily="18" charset="0"/>
              </a:defRPr>
            </a:lvl2pPr>
            <a:lvl3pPr marL="636588" indent="-279400" algn="l" rtl="0" eaLnBrk="0" fontAlgn="base" hangingPunct="0">
              <a:lnSpc>
                <a:spcPct val="120000"/>
              </a:lnSpc>
              <a:spcBef>
                <a:spcPct val="20000"/>
              </a:spcBef>
              <a:spcAft>
                <a:spcPct val="0"/>
              </a:spcAft>
              <a:buSzPct val="60000"/>
              <a:buFont typeface="Wingdings" pitchFamily="2" charset="2"/>
              <a:buChar char="l"/>
              <a:defRPr sz="2400" kern="1200">
                <a:solidFill>
                  <a:schemeClr val="tx1"/>
                </a:solidFill>
                <a:latin typeface="Times New Roman" pitchFamily="18" charset="0"/>
                <a:ea typeface="+mn-ea"/>
                <a:cs typeface="Times New Roman" pitchFamily="18" charset="0"/>
              </a:defRPr>
            </a:lvl3pPr>
            <a:lvl4pPr marL="893763" indent="-257175"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4pPr>
            <a:lvl5pPr marL="984250" indent="-269875" algn="l" defTabSz="984250"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tabLst>
                <a:tab pos="355600" algn="l"/>
              </a:tabLst>
            </a:pPr>
            <a:r>
              <a:rPr lang="en-US" altLang="zh-CN" dirty="0" smtClean="0">
                <a:sym typeface="Symbol"/>
              </a:rPr>
              <a:t></a:t>
            </a:r>
            <a:r>
              <a:rPr lang="en-US" altLang="zh-CN" dirty="0">
                <a:sym typeface="Symbol"/>
              </a:rPr>
              <a:t>/ </a:t>
            </a:r>
            <a:r>
              <a:rPr lang="en-US" altLang="zh-CN" dirty="0" smtClean="0">
                <a:sym typeface="Symbol"/>
              </a:rPr>
              <a:t>= </a:t>
            </a:r>
            <a:r>
              <a:rPr lang="en-US" altLang="zh-CN" dirty="0" smtClean="0">
                <a:latin typeface="Euclid Math Two" pitchFamily="18" charset="2"/>
              </a:rPr>
              <a:t>Z</a:t>
            </a:r>
            <a:r>
              <a:rPr lang="en-US" altLang="zh-CN" dirty="0" smtClean="0"/>
              <a:t>/3</a:t>
            </a:r>
            <a:r>
              <a:rPr lang="en-US" altLang="zh-CN" dirty="0" smtClean="0">
                <a:latin typeface="Euclid Math Two" pitchFamily="18" charset="2"/>
              </a:rPr>
              <a:t>Z</a:t>
            </a:r>
            <a:r>
              <a:rPr lang="en-US" altLang="zh-CN" dirty="0" smtClean="0">
                <a:latin typeface="Euclid Math Two" pitchFamily="18" charset="2"/>
                <a:sym typeface="Symbol"/>
              </a:rPr>
              <a:t> </a:t>
            </a:r>
            <a:r>
              <a:rPr lang="en-US" altLang="zh-CN" dirty="0">
                <a:sym typeface="Symbol"/>
              </a:rPr>
              <a:t></a:t>
            </a:r>
            <a:r>
              <a:rPr lang="en-US" altLang="zh-CN" i="1" dirty="0">
                <a:solidFill>
                  <a:srgbClr val="0000FF"/>
                </a:solidFill>
              </a:rPr>
              <a:t> </a:t>
            </a:r>
            <a:r>
              <a:rPr lang="en-US" altLang="zh-CN" dirty="0" smtClean="0">
                <a:latin typeface="Euclid Math Two" pitchFamily="18" charset="2"/>
                <a:sym typeface="Symbol"/>
              </a:rPr>
              <a:t>F</a:t>
            </a:r>
            <a:r>
              <a:rPr lang="en-US" altLang="zh-CN" baseline="-25000" dirty="0" smtClean="0"/>
              <a:t>3</a:t>
            </a:r>
            <a:endParaRPr lang="en-US" altLang="zh-CN" dirty="0" smtClean="0">
              <a:sym typeface="Symbol"/>
            </a:endParaRPr>
          </a:p>
          <a:p>
            <a:pPr marL="355600" lvl="1" indent="-355600">
              <a:tabLst>
                <a:tab pos="355600" algn="l"/>
              </a:tabLst>
            </a:pPr>
            <a:endParaRPr lang="en-US" altLang="zh-CN" dirty="0" smtClean="0">
              <a:sym typeface="Symbol"/>
            </a:endParaRPr>
          </a:p>
          <a:p>
            <a:pPr marL="0" lvl="1" indent="0">
              <a:buFont typeface="Wingdings" pitchFamily="2" charset="2"/>
              <a:buNone/>
              <a:tabLst>
                <a:tab pos="355600" algn="l"/>
              </a:tabLst>
            </a:pPr>
            <a:endParaRPr lang="en-US" altLang="zh-CN" dirty="0" smtClean="0">
              <a:sym typeface="Symbol"/>
            </a:endParaRPr>
          </a:p>
        </p:txBody>
      </p:sp>
      <p:sp>
        <p:nvSpPr>
          <p:cNvPr id="33" name="Rectangle 32"/>
          <p:cNvSpPr/>
          <p:nvPr/>
        </p:nvSpPr>
        <p:spPr>
          <a:xfrm>
            <a:off x="1477102" y="5862935"/>
            <a:ext cx="5533298" cy="461665"/>
          </a:xfrm>
          <a:prstGeom prst="rect">
            <a:avLst/>
          </a:prstGeom>
        </p:spPr>
        <p:txBody>
          <a:bodyPr wrap="square">
            <a:spAutoFit/>
          </a:bodyPr>
          <a:lstStyle/>
          <a:p>
            <a:r>
              <a:rPr lang="en-US" altLang="zh-CN" sz="2400" dirty="0" smtClean="0">
                <a:latin typeface="Times New Roman" pitchFamily="18" charset="0"/>
                <a:cs typeface="Times New Roman" pitchFamily="18" charset="0"/>
                <a:sym typeface="Symbol"/>
              </a:rPr>
              <a:t>: fine lattice; : coarse lattice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59592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p:bldP spid="31"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180543"/>
            <a:ext cx="6264695" cy="260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altLang="zh-CN" sz="2900" dirty="0" smtClean="0"/>
              <a:t>Message space of LNC</a:t>
            </a:r>
            <a:endParaRPr lang="zh-CN" altLang="en-US" sz="2900" dirty="0"/>
          </a:p>
        </p:txBody>
      </p:sp>
      <p:sp>
        <p:nvSpPr>
          <p:cNvPr id="3" name="Content Placeholder 2"/>
          <p:cNvSpPr>
            <a:spLocks noGrp="1"/>
          </p:cNvSpPr>
          <p:nvPr>
            <p:ph idx="1"/>
          </p:nvPr>
        </p:nvSpPr>
        <p:spPr>
          <a:xfrm>
            <a:off x="395536" y="980728"/>
            <a:ext cx="8363272" cy="4968552"/>
          </a:xfrm>
        </p:spPr>
        <p:txBody>
          <a:bodyPr/>
          <a:lstStyle/>
          <a:p>
            <a:pPr lvl="1">
              <a:lnSpc>
                <a:spcPct val="110000"/>
              </a:lnSpc>
            </a:pPr>
            <a:r>
              <a:rPr lang="en-US" altLang="zh-CN" sz="2400" dirty="0" smtClean="0"/>
              <a:t>Let </a:t>
            </a:r>
            <a:r>
              <a:rPr lang="en-US" altLang="zh-CN" sz="2400" i="1" dirty="0" smtClean="0"/>
              <a:t>R </a:t>
            </a:r>
            <a:r>
              <a:rPr lang="en-US" altLang="zh-CN" sz="2400" dirty="0" smtClean="0">
                <a:sym typeface="Symbol"/>
              </a:rPr>
              <a:t> </a:t>
            </a:r>
            <a:r>
              <a:rPr lang="en-US" altLang="zh-CN" sz="2400" dirty="0" smtClean="0">
                <a:latin typeface="Euclid Math Two" pitchFamily="18" charset="2"/>
                <a:sym typeface="Symbol"/>
              </a:rPr>
              <a:t>C</a:t>
            </a:r>
            <a:r>
              <a:rPr lang="en-US" altLang="zh-CN" sz="2400" dirty="0" smtClean="0">
                <a:sym typeface="Symbol"/>
              </a:rPr>
              <a:t> be a </a:t>
            </a:r>
            <a:r>
              <a:rPr lang="en-US" altLang="zh-CN" sz="2400" dirty="0">
                <a:sym typeface="Symbol"/>
              </a:rPr>
              <a:t>principal ideal domain </a:t>
            </a:r>
            <a:r>
              <a:rPr lang="en-US" altLang="zh-CN" sz="2400" dirty="0" smtClean="0">
                <a:sym typeface="Symbol"/>
              </a:rPr>
              <a:t>(</a:t>
            </a:r>
            <a:r>
              <a:rPr lang="en-US" altLang="zh-CN" sz="2400" dirty="0"/>
              <a:t>e.g., </a:t>
            </a:r>
            <a:r>
              <a:rPr lang="en-US" altLang="zh-CN" sz="2400" dirty="0" smtClean="0">
                <a:latin typeface="Euclid Math Two" pitchFamily="18" charset="2"/>
              </a:rPr>
              <a:t>Z</a:t>
            </a:r>
            <a:r>
              <a:rPr lang="en-US" altLang="zh-CN" sz="2400" dirty="0" smtClean="0"/>
              <a:t>, </a:t>
            </a:r>
            <a:r>
              <a:rPr lang="en-US" altLang="zh-CN" sz="2400" dirty="0" smtClean="0">
                <a:latin typeface="Euclid Math Two" pitchFamily="18" charset="2"/>
              </a:rPr>
              <a:t>Z</a:t>
            </a:r>
            <a:r>
              <a:rPr lang="en-US" altLang="zh-CN" sz="2400" dirty="0" smtClean="0"/>
              <a:t>[</a:t>
            </a:r>
            <a:r>
              <a:rPr lang="en-US" altLang="zh-CN" sz="2400" i="1" dirty="0" err="1" smtClean="0"/>
              <a:t>i</a:t>
            </a:r>
            <a:r>
              <a:rPr lang="en-US" altLang="zh-CN" sz="2400" dirty="0" smtClean="0"/>
              <a:t>] := </a:t>
            </a:r>
            <a:r>
              <a:rPr lang="en-US" altLang="zh-CN" dirty="0" err="1">
                <a:latin typeface="Euclid Math Two" pitchFamily="18" charset="2"/>
              </a:rPr>
              <a:t>Z</a:t>
            </a:r>
            <a:r>
              <a:rPr lang="en-US" altLang="zh-CN" sz="2400" dirty="0" err="1" smtClean="0"/>
              <a:t>+</a:t>
            </a:r>
            <a:r>
              <a:rPr lang="en-US" altLang="zh-CN" sz="2400" i="1" dirty="0" err="1" smtClean="0"/>
              <a:t>i</a:t>
            </a:r>
            <a:r>
              <a:rPr lang="en-US" altLang="zh-CN" dirty="0" err="1" smtClean="0">
                <a:latin typeface="Euclid Math Two" pitchFamily="18" charset="2"/>
              </a:rPr>
              <a:t>Z</a:t>
            </a:r>
            <a:r>
              <a:rPr lang="en-US" altLang="zh-CN" sz="2400" dirty="0" smtClean="0"/>
              <a:t>)</a:t>
            </a:r>
          </a:p>
          <a:p>
            <a:pPr lvl="1">
              <a:lnSpc>
                <a:spcPct val="110000"/>
              </a:lnSpc>
            </a:pPr>
            <a:r>
              <a:rPr lang="en-US" altLang="zh-CN" sz="2400" dirty="0" smtClean="0"/>
              <a:t>An </a:t>
            </a:r>
            <a:r>
              <a:rPr lang="en-US" altLang="zh-CN" sz="2400" i="1" dirty="0" smtClean="0"/>
              <a:t>n</a:t>
            </a:r>
            <a:r>
              <a:rPr lang="en-US" altLang="zh-CN" sz="2400" dirty="0" smtClean="0"/>
              <a:t>-dim </a:t>
            </a:r>
            <a:r>
              <a:rPr lang="en-US" altLang="zh-CN" sz="2400" i="1" dirty="0" smtClean="0">
                <a:solidFill>
                  <a:srgbClr val="0000FF"/>
                </a:solidFill>
              </a:rPr>
              <a:t>R</a:t>
            </a:r>
            <a:r>
              <a:rPr lang="en-US" altLang="zh-CN" sz="2400" dirty="0" smtClean="0">
                <a:solidFill>
                  <a:srgbClr val="0000FF"/>
                </a:solidFill>
              </a:rPr>
              <a:t>-lattice </a:t>
            </a:r>
            <a:r>
              <a:rPr lang="en-US" altLang="zh-CN" sz="2400" dirty="0">
                <a:solidFill>
                  <a:srgbClr val="0000FF"/>
                </a:solidFill>
                <a:sym typeface="Symbol"/>
              </a:rPr>
              <a:t></a:t>
            </a:r>
            <a:r>
              <a:rPr lang="en-US" altLang="zh-CN" sz="2400" dirty="0" smtClean="0">
                <a:solidFill>
                  <a:srgbClr val="0000FF"/>
                </a:solidFill>
              </a:rPr>
              <a:t> </a:t>
            </a:r>
            <a:r>
              <a:rPr lang="en-US" altLang="zh-CN" sz="2400" dirty="0" smtClean="0"/>
              <a:t>is a subset of </a:t>
            </a:r>
            <a:r>
              <a:rPr lang="en-US" altLang="zh-CN" sz="2400" dirty="0" err="1" smtClean="0">
                <a:latin typeface="Euclid Math Two" pitchFamily="18" charset="2"/>
                <a:sym typeface="Symbol"/>
              </a:rPr>
              <a:t>C</a:t>
            </a:r>
            <a:r>
              <a:rPr lang="en-US" altLang="zh-CN" sz="2400" i="1" baseline="30000" dirty="0" err="1" smtClean="0">
                <a:sym typeface="Symbol"/>
              </a:rPr>
              <a:t>n</a:t>
            </a:r>
            <a:r>
              <a:rPr lang="en-US" altLang="zh-CN" sz="2400" dirty="0" smtClean="0"/>
              <a:t> that is closed under ‘+’ and ‘</a:t>
            </a:r>
            <a:r>
              <a:rPr lang="en-US" altLang="zh-CN" sz="2400" dirty="0" smtClean="0">
                <a:sym typeface="Symbol"/>
              </a:rPr>
              <a:t> by </a:t>
            </a:r>
            <a:r>
              <a:rPr lang="en-US" altLang="zh-CN" sz="2400" dirty="0" smtClean="0"/>
              <a:t>scalars in </a:t>
            </a:r>
            <a:r>
              <a:rPr lang="en-US" altLang="zh-CN" sz="2400" i="1" dirty="0" smtClean="0"/>
              <a:t>R</a:t>
            </a:r>
            <a:r>
              <a:rPr lang="en-US" altLang="zh-CN" sz="2400" dirty="0" smtClean="0"/>
              <a:t>’.      			    </a:t>
            </a:r>
            <a:r>
              <a:rPr lang="en-US" altLang="zh-CN" dirty="0" smtClean="0"/>
              <a:t>// an </a:t>
            </a:r>
            <a:r>
              <a:rPr lang="en-US" altLang="zh-CN" i="1" dirty="0" smtClean="0"/>
              <a:t>R</a:t>
            </a:r>
            <a:r>
              <a:rPr lang="en-US" altLang="zh-CN" dirty="0" smtClean="0"/>
              <a:t>-module</a:t>
            </a:r>
            <a:endParaRPr lang="en-US" altLang="zh-CN" sz="2400" dirty="0" smtClean="0">
              <a:sym typeface="Symbol"/>
            </a:endParaRPr>
          </a:p>
          <a:p>
            <a:pPr lvl="1">
              <a:lnSpc>
                <a:spcPct val="110000"/>
              </a:lnSpc>
            </a:pPr>
            <a:r>
              <a:rPr lang="en-US" altLang="zh-CN" dirty="0"/>
              <a:t>Given a </a:t>
            </a:r>
            <a:r>
              <a:rPr lang="en-US" altLang="zh-CN" dirty="0" err="1"/>
              <a:t>sublattice</a:t>
            </a:r>
            <a:r>
              <a:rPr lang="en-US" altLang="zh-CN" dirty="0"/>
              <a:t> </a:t>
            </a:r>
            <a:r>
              <a:rPr lang="en-US" altLang="zh-CN" dirty="0">
                <a:sym typeface="Symbol"/>
              </a:rPr>
              <a:t> of , </a:t>
            </a:r>
          </a:p>
          <a:p>
            <a:pPr marL="0" lvl="1" indent="0">
              <a:lnSpc>
                <a:spcPct val="110000"/>
              </a:lnSpc>
              <a:buNone/>
            </a:pPr>
            <a:r>
              <a:rPr lang="en-US" altLang="zh-CN" dirty="0">
                <a:sym typeface="Symbol"/>
              </a:rPr>
              <a:t>     the </a:t>
            </a:r>
            <a:r>
              <a:rPr lang="en-US" altLang="zh-CN" dirty="0">
                <a:solidFill>
                  <a:srgbClr val="0000FF"/>
                </a:solidFill>
                <a:sym typeface="Symbol"/>
              </a:rPr>
              <a:t>quotient group / </a:t>
            </a:r>
            <a:r>
              <a:rPr lang="en-US" altLang="zh-CN" dirty="0">
                <a:sym typeface="Symbol"/>
              </a:rPr>
              <a:t>naturally forms a </a:t>
            </a:r>
            <a:r>
              <a:rPr lang="en-US" altLang="zh-CN" dirty="0">
                <a:solidFill>
                  <a:srgbClr val="0000FF"/>
                </a:solidFill>
                <a:sym typeface="Symbol"/>
              </a:rPr>
              <a:t>lattice partition </a:t>
            </a:r>
            <a:r>
              <a:rPr lang="en-US" altLang="zh-CN" dirty="0">
                <a:sym typeface="Symbol"/>
              </a:rPr>
              <a:t>of . 		    				    // an </a:t>
            </a:r>
            <a:r>
              <a:rPr lang="en-US" altLang="zh-CN" i="1" dirty="0">
                <a:sym typeface="Symbol"/>
              </a:rPr>
              <a:t>R</a:t>
            </a:r>
            <a:r>
              <a:rPr lang="en-US" altLang="zh-CN" dirty="0">
                <a:sym typeface="Symbol"/>
              </a:rPr>
              <a:t>-module</a:t>
            </a:r>
          </a:p>
          <a:p>
            <a:pPr lvl="1">
              <a:lnSpc>
                <a:spcPct val="110000"/>
              </a:lnSpc>
              <a:spcBef>
                <a:spcPts val="0"/>
              </a:spcBef>
            </a:pPr>
            <a:r>
              <a:rPr lang="en-US" altLang="zh-CN" sz="2400" dirty="0" smtClean="0">
                <a:sym typeface="Symbol"/>
              </a:rPr>
              <a:t>The message space of an LNC </a:t>
            </a:r>
            <a:r>
              <a:rPr lang="en-US" altLang="zh-CN" sz="2400" dirty="0" smtClean="0">
                <a:solidFill>
                  <a:srgbClr val="0000FF"/>
                </a:solidFill>
                <a:sym typeface="Symbol"/>
              </a:rPr>
              <a:t>W = </a:t>
            </a:r>
            <a:r>
              <a:rPr lang="en-US" altLang="zh-CN" dirty="0">
                <a:solidFill>
                  <a:srgbClr val="0000FF"/>
                </a:solidFill>
                <a:sym typeface="Symbol"/>
              </a:rPr>
              <a:t>/</a:t>
            </a:r>
            <a:r>
              <a:rPr lang="en-US" altLang="zh-CN" sz="2400" dirty="0" smtClean="0">
                <a:solidFill>
                  <a:srgbClr val="0000FF"/>
                </a:solidFill>
                <a:sym typeface="Symbol"/>
              </a:rPr>
              <a:t> </a:t>
            </a:r>
            <a:endParaRPr lang="en-US" altLang="zh-CN" sz="2400" dirty="0">
              <a:solidFill>
                <a:srgbClr val="0000FF"/>
              </a:solidFill>
            </a:endParaRPr>
          </a:p>
        </p:txBody>
      </p:sp>
      <p:sp>
        <p:nvSpPr>
          <p:cNvPr id="4" name="Slide Number Placeholder 3"/>
          <p:cNvSpPr>
            <a:spLocks noGrp="1"/>
          </p:cNvSpPr>
          <p:nvPr>
            <p:ph type="sldNum" sz="quarter" idx="10"/>
          </p:nvPr>
        </p:nvSpPr>
        <p:spPr/>
        <p:txBody>
          <a:bodyPr/>
          <a:lstStyle/>
          <a:p>
            <a:pPr>
              <a:defRPr/>
            </a:pPr>
            <a:fld id="{E856EBEC-7BE2-4B15-88BC-F34BB066B340}" type="slidenum">
              <a:rPr lang="en-US" altLang="zh-CN" smtClean="0"/>
              <a:pPr>
                <a:defRPr/>
              </a:pPr>
              <a:t>15</a:t>
            </a:fld>
            <a:endParaRPr lang="en-US" altLang="zh-CN"/>
          </a:p>
        </p:txBody>
      </p:sp>
      <p:sp>
        <p:nvSpPr>
          <p:cNvPr id="5" name="Oval 4"/>
          <p:cNvSpPr/>
          <p:nvPr/>
        </p:nvSpPr>
        <p:spPr>
          <a:xfrm>
            <a:off x="2051720" y="4180543"/>
            <a:ext cx="504056" cy="2601257"/>
          </a:xfrm>
          <a:prstGeom prst="ellipse">
            <a:avLst/>
          </a:prstGeom>
          <a:noFill/>
          <a:ln w="12700">
            <a:solidFill>
              <a:srgbClr val="0000F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7" name="Rectangle 6"/>
          <p:cNvSpPr/>
          <p:nvPr/>
        </p:nvSpPr>
        <p:spPr>
          <a:xfrm>
            <a:off x="-36512" y="4932239"/>
            <a:ext cx="1944216" cy="769441"/>
          </a:xfrm>
          <a:prstGeom prst="rect">
            <a:avLst/>
          </a:prstGeom>
        </p:spPr>
        <p:txBody>
          <a:bodyPr wrap="square">
            <a:spAutoFit/>
          </a:bodyPr>
          <a:lstStyle/>
          <a:p>
            <a:pPr algn="r"/>
            <a:r>
              <a:rPr lang="en-US" altLang="zh-CN" sz="2200" b="1" dirty="0" err="1" smtClean="0">
                <a:solidFill>
                  <a:srgbClr val="0000FF"/>
                </a:solidFill>
                <a:latin typeface="Times New Roman" pitchFamily="18" charset="0"/>
                <a:cs typeface="Times New Roman" pitchFamily="18" charset="0"/>
                <a:sym typeface="Symbol"/>
              </a:rPr>
              <a:t>w</a:t>
            </a:r>
            <a:r>
              <a:rPr lang="en-US" altLang="zh-CN" sz="2200" i="1" baseline="-25000" dirty="0" err="1" smtClean="0">
                <a:solidFill>
                  <a:srgbClr val="0000FF"/>
                </a:solidFill>
                <a:latin typeface="Times New Roman" pitchFamily="18" charset="0"/>
                <a:cs typeface="Times New Roman" pitchFamily="18" charset="0"/>
                <a:sym typeface="Symbol"/>
              </a:rPr>
              <a:t>l</a:t>
            </a:r>
            <a:r>
              <a:rPr lang="en-US" altLang="zh-CN" sz="2200" dirty="0" smtClean="0">
                <a:solidFill>
                  <a:srgbClr val="0000FF"/>
                </a:solidFill>
                <a:latin typeface="Times New Roman" pitchFamily="18" charset="0"/>
                <a:cs typeface="Times New Roman" pitchFamily="18" charset="0"/>
                <a:sym typeface="Symbol"/>
              </a:rPr>
              <a:t> is a </a:t>
            </a:r>
            <a:r>
              <a:rPr lang="en-US" altLang="zh-CN" sz="2200" dirty="0" err="1" smtClean="0">
                <a:solidFill>
                  <a:srgbClr val="0000FF"/>
                </a:solidFill>
                <a:latin typeface="Times New Roman" pitchFamily="18" charset="0"/>
                <a:cs typeface="Times New Roman" pitchFamily="18" charset="0"/>
                <a:sym typeface="Symbol"/>
              </a:rPr>
              <a:t>coset</a:t>
            </a:r>
            <a:r>
              <a:rPr lang="en-US" altLang="zh-CN" sz="2200" dirty="0" smtClean="0">
                <a:solidFill>
                  <a:srgbClr val="0000FF"/>
                </a:solidFill>
                <a:latin typeface="Times New Roman" pitchFamily="18" charset="0"/>
                <a:cs typeface="Times New Roman" pitchFamily="18" charset="0"/>
                <a:sym typeface="Symbol"/>
              </a:rPr>
              <a:t> </a:t>
            </a:r>
            <a:br>
              <a:rPr lang="en-US" altLang="zh-CN" sz="2200" dirty="0" smtClean="0">
                <a:solidFill>
                  <a:srgbClr val="0000FF"/>
                </a:solidFill>
                <a:latin typeface="Times New Roman" pitchFamily="18" charset="0"/>
                <a:cs typeface="Times New Roman" pitchFamily="18" charset="0"/>
                <a:sym typeface="Symbol"/>
              </a:rPr>
            </a:br>
            <a:r>
              <a:rPr lang="en-US" altLang="zh-CN" sz="2200" dirty="0" smtClean="0">
                <a:solidFill>
                  <a:srgbClr val="0000FF"/>
                </a:solidFill>
                <a:latin typeface="Times New Roman" pitchFamily="18" charset="0"/>
                <a:cs typeface="Times New Roman" pitchFamily="18" charset="0"/>
                <a:sym typeface="Symbol"/>
              </a:rPr>
              <a:t>in </a:t>
            </a:r>
            <a:r>
              <a:rPr lang="en-US" altLang="zh-CN" sz="2200" dirty="0">
                <a:solidFill>
                  <a:srgbClr val="0000FF"/>
                </a:solidFill>
                <a:sym typeface="Symbol"/>
              </a:rPr>
              <a:t>/</a:t>
            </a:r>
            <a:endParaRPr lang="zh-CN" altLang="en-US" sz="22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033669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4180543"/>
            <a:ext cx="6264695" cy="260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altLang="zh-CN" sz="2900" dirty="0" smtClean="0"/>
              <a:t>Message space of LNC</a:t>
            </a:r>
            <a:endParaRPr lang="zh-CN" altLang="en-US" sz="2900" dirty="0"/>
          </a:p>
        </p:txBody>
      </p:sp>
      <p:sp>
        <p:nvSpPr>
          <p:cNvPr id="3" name="Content Placeholder 2"/>
          <p:cNvSpPr>
            <a:spLocks noGrp="1"/>
          </p:cNvSpPr>
          <p:nvPr>
            <p:ph idx="1"/>
          </p:nvPr>
        </p:nvSpPr>
        <p:spPr>
          <a:xfrm>
            <a:off x="395536" y="980728"/>
            <a:ext cx="8363272" cy="4968552"/>
          </a:xfrm>
        </p:spPr>
        <p:txBody>
          <a:bodyPr/>
          <a:lstStyle/>
          <a:p>
            <a:pPr lvl="1">
              <a:lnSpc>
                <a:spcPct val="110000"/>
              </a:lnSpc>
            </a:pPr>
            <a:r>
              <a:rPr lang="en-US" altLang="zh-CN" sz="2400" dirty="0" smtClean="0"/>
              <a:t>Let </a:t>
            </a:r>
            <a:r>
              <a:rPr lang="en-US" altLang="zh-CN" sz="2400" i="1" dirty="0" smtClean="0"/>
              <a:t>R </a:t>
            </a:r>
            <a:r>
              <a:rPr lang="en-US" altLang="zh-CN" sz="2400" dirty="0" smtClean="0">
                <a:sym typeface="Symbol"/>
              </a:rPr>
              <a:t> </a:t>
            </a:r>
            <a:r>
              <a:rPr lang="en-US" altLang="zh-CN" sz="2400" dirty="0" smtClean="0">
                <a:latin typeface="Euclid Math Two" pitchFamily="18" charset="2"/>
                <a:sym typeface="Symbol"/>
              </a:rPr>
              <a:t>C</a:t>
            </a:r>
            <a:r>
              <a:rPr lang="en-US" altLang="zh-CN" sz="2400" dirty="0" smtClean="0">
                <a:sym typeface="Symbol"/>
              </a:rPr>
              <a:t> be a </a:t>
            </a:r>
            <a:r>
              <a:rPr lang="en-US" altLang="zh-CN" sz="2400" dirty="0">
                <a:sym typeface="Symbol"/>
              </a:rPr>
              <a:t>principal ideal domain </a:t>
            </a:r>
            <a:r>
              <a:rPr lang="en-US" altLang="zh-CN" sz="2400" dirty="0" smtClean="0">
                <a:sym typeface="Symbol"/>
              </a:rPr>
              <a:t>(</a:t>
            </a:r>
            <a:r>
              <a:rPr lang="en-US" altLang="zh-CN" sz="2400" dirty="0"/>
              <a:t>e.g., </a:t>
            </a:r>
            <a:r>
              <a:rPr lang="en-US" altLang="zh-CN" sz="2400" dirty="0" smtClean="0">
                <a:latin typeface="Euclid Math Two" pitchFamily="18" charset="2"/>
              </a:rPr>
              <a:t>Z</a:t>
            </a:r>
            <a:r>
              <a:rPr lang="en-US" altLang="zh-CN" sz="2400" dirty="0" smtClean="0"/>
              <a:t>, </a:t>
            </a:r>
            <a:r>
              <a:rPr lang="en-US" altLang="zh-CN" sz="2400" dirty="0" smtClean="0">
                <a:latin typeface="Euclid Math Two" pitchFamily="18" charset="2"/>
              </a:rPr>
              <a:t>Z</a:t>
            </a:r>
            <a:r>
              <a:rPr lang="en-US" altLang="zh-CN" sz="2400" dirty="0" smtClean="0"/>
              <a:t>[</a:t>
            </a:r>
            <a:r>
              <a:rPr lang="en-US" altLang="zh-CN" sz="2400" i="1" dirty="0" err="1" smtClean="0"/>
              <a:t>i</a:t>
            </a:r>
            <a:r>
              <a:rPr lang="en-US" altLang="zh-CN" sz="2400" dirty="0" smtClean="0"/>
              <a:t>] := </a:t>
            </a:r>
            <a:r>
              <a:rPr lang="en-US" altLang="zh-CN" dirty="0" err="1">
                <a:latin typeface="Euclid Math Two" pitchFamily="18" charset="2"/>
              </a:rPr>
              <a:t>Z</a:t>
            </a:r>
            <a:r>
              <a:rPr lang="en-US" altLang="zh-CN" sz="2400" dirty="0" err="1" smtClean="0"/>
              <a:t>+</a:t>
            </a:r>
            <a:r>
              <a:rPr lang="en-US" altLang="zh-CN" sz="2400" i="1" dirty="0" err="1" smtClean="0"/>
              <a:t>i</a:t>
            </a:r>
            <a:r>
              <a:rPr lang="en-US" altLang="zh-CN" dirty="0" err="1" smtClean="0">
                <a:latin typeface="Euclid Math Two" pitchFamily="18" charset="2"/>
              </a:rPr>
              <a:t>Z</a:t>
            </a:r>
            <a:r>
              <a:rPr lang="en-US" altLang="zh-CN" sz="2400" dirty="0" smtClean="0"/>
              <a:t>)</a:t>
            </a:r>
          </a:p>
          <a:p>
            <a:pPr lvl="1">
              <a:lnSpc>
                <a:spcPct val="110000"/>
              </a:lnSpc>
            </a:pPr>
            <a:r>
              <a:rPr lang="en-US" altLang="zh-CN" sz="2400" dirty="0" smtClean="0"/>
              <a:t>An </a:t>
            </a:r>
            <a:r>
              <a:rPr lang="en-US" altLang="zh-CN" sz="2400" i="1" dirty="0" smtClean="0"/>
              <a:t>n</a:t>
            </a:r>
            <a:r>
              <a:rPr lang="en-US" altLang="zh-CN" sz="2400" dirty="0" smtClean="0"/>
              <a:t>-dim </a:t>
            </a:r>
            <a:r>
              <a:rPr lang="en-US" altLang="zh-CN" sz="2400" i="1" dirty="0" smtClean="0">
                <a:solidFill>
                  <a:srgbClr val="0000FF"/>
                </a:solidFill>
              </a:rPr>
              <a:t>R</a:t>
            </a:r>
            <a:r>
              <a:rPr lang="en-US" altLang="zh-CN" sz="2400" dirty="0" smtClean="0">
                <a:solidFill>
                  <a:srgbClr val="0000FF"/>
                </a:solidFill>
              </a:rPr>
              <a:t>-lattice </a:t>
            </a:r>
            <a:r>
              <a:rPr lang="en-US" altLang="zh-CN" sz="2400" dirty="0">
                <a:solidFill>
                  <a:srgbClr val="0000FF"/>
                </a:solidFill>
                <a:sym typeface="Symbol"/>
              </a:rPr>
              <a:t></a:t>
            </a:r>
            <a:r>
              <a:rPr lang="en-US" altLang="zh-CN" sz="2400" dirty="0" smtClean="0"/>
              <a:t> is a subset of </a:t>
            </a:r>
            <a:r>
              <a:rPr lang="en-US" altLang="zh-CN" sz="2400" dirty="0" err="1" smtClean="0">
                <a:latin typeface="Euclid Math Two" pitchFamily="18" charset="2"/>
                <a:sym typeface="Symbol"/>
              </a:rPr>
              <a:t>C</a:t>
            </a:r>
            <a:r>
              <a:rPr lang="en-US" altLang="zh-CN" sz="2400" i="1" baseline="30000" dirty="0" err="1" smtClean="0">
                <a:sym typeface="Symbol"/>
              </a:rPr>
              <a:t>n</a:t>
            </a:r>
            <a:r>
              <a:rPr lang="en-US" altLang="zh-CN" sz="2400" dirty="0" smtClean="0"/>
              <a:t> that is closed under ‘+’ and ‘</a:t>
            </a:r>
            <a:r>
              <a:rPr lang="en-US" altLang="zh-CN" sz="2400" dirty="0" smtClean="0">
                <a:sym typeface="Symbol"/>
              </a:rPr>
              <a:t> by </a:t>
            </a:r>
            <a:r>
              <a:rPr lang="en-US" altLang="zh-CN" sz="2400" dirty="0" smtClean="0"/>
              <a:t>scalars in </a:t>
            </a:r>
            <a:r>
              <a:rPr lang="en-US" altLang="zh-CN" sz="2400" i="1" dirty="0" smtClean="0"/>
              <a:t>R</a:t>
            </a:r>
            <a:r>
              <a:rPr lang="en-US" altLang="zh-CN" sz="2400" dirty="0" smtClean="0"/>
              <a:t>’.      			    </a:t>
            </a:r>
            <a:r>
              <a:rPr lang="en-US" altLang="zh-CN" dirty="0" smtClean="0"/>
              <a:t>// an </a:t>
            </a:r>
            <a:r>
              <a:rPr lang="en-US" altLang="zh-CN" i="1" dirty="0" smtClean="0"/>
              <a:t>R</a:t>
            </a:r>
            <a:r>
              <a:rPr lang="en-US" altLang="zh-CN" dirty="0" smtClean="0"/>
              <a:t>-module</a:t>
            </a:r>
            <a:endParaRPr lang="en-US" altLang="zh-CN" sz="2400" dirty="0" smtClean="0">
              <a:sym typeface="Symbol"/>
            </a:endParaRPr>
          </a:p>
          <a:p>
            <a:pPr lvl="1">
              <a:lnSpc>
                <a:spcPct val="110000"/>
              </a:lnSpc>
            </a:pPr>
            <a:r>
              <a:rPr lang="en-US" altLang="zh-CN" dirty="0"/>
              <a:t>Given a </a:t>
            </a:r>
            <a:r>
              <a:rPr lang="en-US" altLang="zh-CN" dirty="0" err="1"/>
              <a:t>sublattice</a:t>
            </a:r>
            <a:r>
              <a:rPr lang="en-US" altLang="zh-CN" dirty="0"/>
              <a:t> </a:t>
            </a:r>
            <a:r>
              <a:rPr lang="en-US" altLang="zh-CN" dirty="0">
                <a:sym typeface="Symbol"/>
              </a:rPr>
              <a:t> of , </a:t>
            </a:r>
          </a:p>
          <a:p>
            <a:pPr marL="0" lvl="1" indent="0">
              <a:lnSpc>
                <a:spcPct val="110000"/>
              </a:lnSpc>
              <a:buNone/>
            </a:pPr>
            <a:r>
              <a:rPr lang="en-US" altLang="zh-CN" dirty="0">
                <a:sym typeface="Symbol"/>
              </a:rPr>
              <a:t>     the </a:t>
            </a:r>
            <a:r>
              <a:rPr lang="en-US" altLang="zh-CN" dirty="0">
                <a:solidFill>
                  <a:srgbClr val="0000FF"/>
                </a:solidFill>
                <a:sym typeface="Symbol"/>
              </a:rPr>
              <a:t>quotient group / </a:t>
            </a:r>
            <a:r>
              <a:rPr lang="en-US" altLang="zh-CN" dirty="0">
                <a:sym typeface="Symbol"/>
              </a:rPr>
              <a:t>naturally forms a </a:t>
            </a:r>
            <a:r>
              <a:rPr lang="en-US" altLang="zh-CN" dirty="0">
                <a:solidFill>
                  <a:srgbClr val="0000FF"/>
                </a:solidFill>
                <a:sym typeface="Symbol"/>
              </a:rPr>
              <a:t>lattice partition </a:t>
            </a:r>
            <a:r>
              <a:rPr lang="en-US" altLang="zh-CN" dirty="0">
                <a:sym typeface="Symbol"/>
              </a:rPr>
              <a:t>of . 		    				    // an </a:t>
            </a:r>
            <a:r>
              <a:rPr lang="en-US" altLang="zh-CN" i="1" dirty="0" smtClean="0">
                <a:sym typeface="Symbol"/>
              </a:rPr>
              <a:t>R</a:t>
            </a:r>
            <a:r>
              <a:rPr lang="en-US" altLang="zh-CN" dirty="0" smtClean="0">
                <a:sym typeface="Symbol"/>
              </a:rPr>
              <a:t>-module</a:t>
            </a:r>
            <a:endParaRPr lang="en-US" altLang="zh-CN" sz="2400" dirty="0">
              <a:sym typeface="Symbol"/>
            </a:endParaRPr>
          </a:p>
          <a:p>
            <a:pPr lvl="1">
              <a:lnSpc>
                <a:spcPct val="110000"/>
              </a:lnSpc>
              <a:spcBef>
                <a:spcPts val="0"/>
              </a:spcBef>
            </a:pPr>
            <a:r>
              <a:rPr lang="en-US" altLang="zh-CN" sz="2400" dirty="0">
                <a:sym typeface="Symbol"/>
              </a:rPr>
              <a:t>T</a:t>
            </a:r>
            <a:r>
              <a:rPr lang="en-US" altLang="zh-CN" sz="2400" dirty="0" smtClean="0">
                <a:sym typeface="Symbol"/>
              </a:rPr>
              <a:t>he message space of an LNC </a:t>
            </a:r>
            <a:r>
              <a:rPr lang="en-US" altLang="zh-CN" sz="2400" dirty="0" smtClean="0">
                <a:solidFill>
                  <a:srgbClr val="0000FF"/>
                </a:solidFill>
                <a:sym typeface="Symbol"/>
              </a:rPr>
              <a:t>W = </a:t>
            </a:r>
            <a:r>
              <a:rPr lang="en-US" altLang="zh-CN" dirty="0">
                <a:solidFill>
                  <a:srgbClr val="0000FF"/>
                </a:solidFill>
                <a:sym typeface="Symbol"/>
              </a:rPr>
              <a:t>/</a:t>
            </a:r>
            <a:r>
              <a:rPr lang="en-US" altLang="zh-CN" dirty="0" smtClean="0">
                <a:solidFill>
                  <a:srgbClr val="0000FF"/>
                </a:solidFill>
                <a:sym typeface="Symbol"/>
              </a:rPr>
              <a:t></a:t>
            </a:r>
            <a:endParaRPr lang="en-US" altLang="zh-CN" sz="2400" dirty="0"/>
          </a:p>
        </p:txBody>
      </p:sp>
      <p:sp>
        <p:nvSpPr>
          <p:cNvPr id="4" name="Slide Number Placeholder 3"/>
          <p:cNvSpPr>
            <a:spLocks noGrp="1"/>
          </p:cNvSpPr>
          <p:nvPr>
            <p:ph type="sldNum" sz="quarter" idx="10"/>
          </p:nvPr>
        </p:nvSpPr>
        <p:spPr/>
        <p:txBody>
          <a:bodyPr/>
          <a:lstStyle/>
          <a:p>
            <a:pPr>
              <a:defRPr/>
            </a:pPr>
            <a:fld id="{E856EBEC-7BE2-4B15-88BC-F34BB066B340}" type="slidenum">
              <a:rPr lang="en-US" altLang="zh-CN" smtClean="0"/>
              <a:pPr>
                <a:defRPr/>
              </a:pPr>
              <a:t>16</a:t>
            </a:fld>
            <a:endParaRPr lang="en-US" altLang="zh-CN"/>
          </a:p>
        </p:txBody>
      </p:sp>
      <p:sp>
        <p:nvSpPr>
          <p:cNvPr id="7" name="Rectangle 6"/>
          <p:cNvSpPr/>
          <p:nvPr/>
        </p:nvSpPr>
        <p:spPr>
          <a:xfrm>
            <a:off x="107504" y="4607723"/>
            <a:ext cx="1696981" cy="877933"/>
          </a:xfrm>
          <a:prstGeom prst="rect">
            <a:avLst/>
          </a:prstGeom>
        </p:spPr>
        <p:txBody>
          <a:bodyPr wrap="square">
            <a:spAutoFit/>
          </a:bodyPr>
          <a:lstStyle/>
          <a:p>
            <a:pPr algn="r"/>
            <a:r>
              <a:rPr lang="en-US" altLang="zh-CN" sz="2200" dirty="0" smtClean="0">
                <a:latin typeface="Times New Roman" pitchFamily="18" charset="0"/>
                <a:cs typeface="Times New Roman" pitchFamily="18" charset="0"/>
                <a:sym typeface="Symbol"/>
              </a:rPr>
              <a:t>Code Rate </a:t>
            </a:r>
          </a:p>
          <a:p>
            <a:pPr>
              <a:lnSpc>
                <a:spcPct val="150000"/>
              </a:lnSpc>
            </a:pPr>
            <a:r>
              <a:rPr lang="en-US" altLang="zh-CN" sz="2200" dirty="0" smtClean="0">
                <a:latin typeface="Times New Roman" pitchFamily="18" charset="0"/>
                <a:cs typeface="Times New Roman" pitchFamily="18" charset="0"/>
                <a:sym typeface="Symbol"/>
              </a:rPr>
              <a:t>= </a:t>
            </a:r>
            <a:endParaRPr lang="zh-CN" altLang="en-US" sz="2200" dirty="0">
              <a:latin typeface="Times New Roman" pitchFamily="18" charset="0"/>
              <a:cs typeface="Times New Roman" pitchFamily="18" charset="0"/>
            </a:endParaRPr>
          </a:p>
        </p:txBody>
      </p:sp>
      <p:grpSp>
        <p:nvGrpSpPr>
          <p:cNvPr id="10" name="Group 9"/>
          <p:cNvGrpSpPr/>
          <p:nvPr/>
        </p:nvGrpSpPr>
        <p:grpSpPr>
          <a:xfrm>
            <a:off x="467544" y="4985147"/>
            <a:ext cx="2066900" cy="644525"/>
            <a:chOff x="488876" y="6022974"/>
            <a:chExt cx="2066900" cy="644525"/>
          </a:xfrm>
        </p:grpSpPr>
        <p:sp>
          <p:nvSpPr>
            <p:cNvPr id="6" name="Rectangle 5"/>
            <p:cNvSpPr/>
            <p:nvPr/>
          </p:nvSpPr>
          <p:spPr>
            <a:xfrm>
              <a:off x="657060" y="6114405"/>
              <a:ext cx="1898716" cy="461665"/>
            </a:xfrm>
            <a:prstGeom prst="rect">
              <a:avLst/>
            </a:prstGeom>
          </p:spPr>
          <p:txBody>
            <a:bodyPr wrap="square">
              <a:spAutoFit/>
            </a:bodyPr>
            <a:lstStyle/>
            <a:p>
              <a:r>
                <a:rPr lang="en-US" altLang="zh-CN" sz="2400" dirty="0" smtClean="0">
                  <a:solidFill>
                    <a:srgbClr val="FF0000"/>
                  </a:solidFill>
                  <a:latin typeface="Times New Roman" pitchFamily="18" charset="0"/>
                  <a:cs typeface="Times New Roman" pitchFamily="18" charset="0"/>
                  <a:sym typeface="Symbol"/>
                </a:rPr>
                <a:t>log</a:t>
              </a:r>
              <a:r>
                <a:rPr lang="en-US" altLang="zh-CN" sz="2400" baseline="-25000" dirty="0" smtClean="0">
                  <a:solidFill>
                    <a:srgbClr val="FF0000"/>
                  </a:solidFill>
                  <a:latin typeface="Times New Roman" pitchFamily="18" charset="0"/>
                  <a:cs typeface="Times New Roman" pitchFamily="18" charset="0"/>
                  <a:sym typeface="Symbol"/>
                </a:rPr>
                <a:t>2</a:t>
              </a:r>
              <a:r>
                <a:rPr lang="en-US" altLang="zh-CN" sz="2400" dirty="0" smtClean="0">
                  <a:solidFill>
                    <a:srgbClr val="FF0000"/>
                  </a:solidFill>
                  <a:latin typeface="Times New Roman" pitchFamily="18" charset="0"/>
                  <a:cs typeface="Times New Roman" pitchFamily="18" charset="0"/>
                  <a:sym typeface="Symbol"/>
                </a:rPr>
                <a:t>|</a:t>
              </a:r>
              <a:r>
                <a:rPr lang="en-US" altLang="zh-CN" sz="2400" dirty="0">
                  <a:solidFill>
                    <a:srgbClr val="FF0000"/>
                  </a:solidFill>
                  <a:latin typeface="Times New Roman" pitchFamily="18" charset="0"/>
                  <a:cs typeface="Times New Roman" pitchFamily="18" charset="0"/>
                  <a:sym typeface="Symbol"/>
                </a:rPr>
                <a:t>/</a:t>
              </a:r>
              <a:r>
                <a:rPr lang="en-US" altLang="zh-CN" sz="2400" dirty="0" smtClean="0">
                  <a:solidFill>
                    <a:srgbClr val="FF0000"/>
                  </a:solidFill>
                  <a:latin typeface="Times New Roman" pitchFamily="18" charset="0"/>
                  <a:cs typeface="Times New Roman" pitchFamily="18" charset="0"/>
                  <a:sym typeface="Symbol"/>
                </a:rPr>
                <a:t>| </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1582786264"/>
                </p:ext>
              </p:extLst>
            </p:nvPr>
          </p:nvGraphicFramePr>
          <p:xfrm>
            <a:off x="488876" y="6022974"/>
            <a:ext cx="266700" cy="644525"/>
          </p:xfrm>
          <a:graphic>
            <a:graphicData uri="http://schemas.openxmlformats.org/presentationml/2006/ole">
              <mc:AlternateContent xmlns:mc="http://schemas.openxmlformats.org/markup-compatibility/2006">
                <mc:Choice xmlns:v="urn:schemas-microsoft-com:vml" Requires="v">
                  <p:oleObj spid="_x0000_s167014" name="Equation" r:id="rId4" imgW="152280" imgH="368280" progId="">
                    <p:embed/>
                  </p:oleObj>
                </mc:Choice>
                <mc:Fallback>
                  <p:oleObj name="Equation" r:id="rId4" imgW="152280" imgH="3682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876" y="6022974"/>
                          <a:ext cx="266700" cy="644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122681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Straight Arrow Connector 72"/>
          <p:cNvCxnSpPr/>
          <p:nvPr/>
        </p:nvCxnSpPr>
        <p:spPr>
          <a:xfrm flipH="1" flipV="1">
            <a:off x="2568650" y="3108548"/>
            <a:ext cx="4750" cy="26575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altLang="zh-CN" sz="2900" dirty="0" smtClean="0"/>
              <a:t>Message space of LNC</a:t>
            </a:r>
            <a:r>
              <a:rPr lang="en-US" altLang="zh-CN" sz="2900" dirty="0" smtClean="0">
                <a:latin typeface="Euclid Math Two" pitchFamily="18" charset="2"/>
              </a:rPr>
              <a:t> </a:t>
            </a:r>
            <a:r>
              <a:rPr lang="en-US" altLang="zh-CN" sz="2900" dirty="0">
                <a:latin typeface="Times" pitchFamily="18" charset="0"/>
              </a:rPr>
              <a:t>over </a:t>
            </a:r>
            <a:r>
              <a:rPr lang="en-US" altLang="zh-CN" sz="2900" dirty="0" smtClean="0">
                <a:latin typeface="Euclid Math Two" pitchFamily="18" charset="2"/>
              </a:rPr>
              <a:t>Z</a:t>
            </a:r>
            <a:r>
              <a:rPr lang="en-US" altLang="zh-CN" sz="2900" dirty="0" smtClean="0"/>
              <a:t>[</a:t>
            </a:r>
            <a:r>
              <a:rPr lang="en-US" altLang="zh-CN" sz="2900" i="1" dirty="0" smtClean="0">
                <a:latin typeface="Times New Roman" pitchFamily="18" charset="0"/>
                <a:cs typeface="Times New Roman" pitchFamily="18" charset="0"/>
                <a:sym typeface="Symbol"/>
              </a:rPr>
              <a:t>i</a:t>
            </a:r>
            <a:r>
              <a:rPr lang="en-US" altLang="zh-CN" sz="2900" dirty="0" smtClean="0"/>
              <a:t>]</a:t>
            </a:r>
            <a:endParaRPr lang="zh-CN" altLang="en-US" sz="2900" dirty="0"/>
          </a:p>
        </p:txBody>
      </p:sp>
      <p:sp>
        <p:nvSpPr>
          <p:cNvPr id="3" name="Content Placeholder 2"/>
          <p:cNvSpPr>
            <a:spLocks noGrp="1"/>
          </p:cNvSpPr>
          <p:nvPr>
            <p:ph idx="1"/>
          </p:nvPr>
        </p:nvSpPr>
        <p:spPr>
          <a:xfrm>
            <a:off x="817240" y="980727"/>
            <a:ext cx="7869560" cy="2544221"/>
          </a:xfrm>
        </p:spPr>
        <p:txBody>
          <a:bodyPr/>
          <a:lstStyle/>
          <a:p>
            <a:pPr marL="0" lvl="1" indent="0">
              <a:buNone/>
            </a:pPr>
            <a:r>
              <a:rPr lang="en-US" altLang="zh-CN" sz="2400" dirty="0" smtClean="0">
                <a:sym typeface="Symbol"/>
              </a:rPr>
              <a:t>The set of </a:t>
            </a:r>
            <a:r>
              <a:rPr lang="en-US" altLang="zh-CN" sz="2400" dirty="0" smtClean="0">
                <a:solidFill>
                  <a:srgbClr val="0000FF"/>
                </a:solidFill>
                <a:sym typeface="Symbol"/>
              </a:rPr>
              <a:t>Gaussian integers </a:t>
            </a:r>
            <a:r>
              <a:rPr lang="en-US" altLang="zh-CN" sz="2400" dirty="0" smtClean="0">
                <a:solidFill>
                  <a:srgbClr val="0000FF"/>
                </a:solidFill>
                <a:latin typeface="Euclid Math Two" pitchFamily="18" charset="2"/>
              </a:rPr>
              <a:t>Z</a:t>
            </a:r>
            <a:r>
              <a:rPr lang="en-US" altLang="zh-CN" sz="2400" dirty="0" smtClean="0">
                <a:solidFill>
                  <a:srgbClr val="0000FF"/>
                </a:solidFill>
              </a:rPr>
              <a:t>[</a:t>
            </a:r>
            <a:r>
              <a:rPr lang="en-US" altLang="zh-CN" sz="2400" i="1" dirty="0" smtClean="0">
                <a:solidFill>
                  <a:srgbClr val="0000FF"/>
                </a:solidFill>
                <a:sym typeface="Symbol"/>
              </a:rPr>
              <a:t>i</a:t>
            </a:r>
            <a:r>
              <a:rPr lang="en-US" altLang="zh-CN" sz="2400" dirty="0" smtClean="0">
                <a:solidFill>
                  <a:srgbClr val="0000FF"/>
                </a:solidFill>
              </a:rPr>
              <a:t>]</a:t>
            </a:r>
            <a:r>
              <a:rPr lang="en-US" altLang="zh-CN" sz="2400" dirty="0" smtClean="0"/>
              <a:t> </a:t>
            </a:r>
            <a:r>
              <a:rPr lang="en-US" altLang="zh-CN" sz="2400" dirty="0">
                <a:sym typeface="Symbol"/>
              </a:rPr>
              <a:t> </a:t>
            </a:r>
            <a:r>
              <a:rPr lang="en-US" altLang="zh-CN" sz="2400" dirty="0">
                <a:latin typeface="Euclid Math Two" pitchFamily="18" charset="2"/>
                <a:sym typeface="Symbol"/>
              </a:rPr>
              <a:t>C</a:t>
            </a:r>
            <a:r>
              <a:rPr lang="en-US" altLang="zh-CN" sz="2400" dirty="0" smtClean="0"/>
              <a:t> forms a PID.</a:t>
            </a:r>
          </a:p>
          <a:p>
            <a:pPr marL="357188" lvl="2" indent="0">
              <a:lnSpc>
                <a:spcPct val="150000"/>
              </a:lnSpc>
              <a:buNone/>
            </a:pPr>
            <a:r>
              <a:rPr lang="en-US" altLang="zh-CN" sz="2400" dirty="0" smtClean="0">
                <a:latin typeface="Euclid Math Two" pitchFamily="18" charset="2"/>
              </a:rPr>
              <a:t>	Z</a:t>
            </a:r>
            <a:r>
              <a:rPr lang="en-US" altLang="zh-CN" sz="2400" dirty="0" smtClean="0"/>
              <a:t>[</a:t>
            </a:r>
            <a:r>
              <a:rPr lang="en-US" altLang="zh-CN" sz="2400" i="1" dirty="0" smtClean="0">
                <a:sym typeface="Symbol"/>
              </a:rPr>
              <a:t>i</a:t>
            </a:r>
            <a:r>
              <a:rPr lang="en-US" altLang="zh-CN" sz="2400" dirty="0" smtClean="0"/>
              <a:t>] = {</a:t>
            </a:r>
            <a:r>
              <a:rPr lang="en-US" altLang="zh-CN" sz="2400" i="1" dirty="0" smtClean="0"/>
              <a:t>a</a:t>
            </a:r>
            <a:r>
              <a:rPr lang="en-US" altLang="zh-CN" sz="2400" i="1" baseline="-25000" dirty="0" smtClean="0"/>
              <a:t> </a:t>
            </a:r>
            <a:r>
              <a:rPr lang="en-US" altLang="zh-CN" sz="2400" i="1" dirty="0" smtClean="0">
                <a:sym typeface="Symbol"/>
              </a:rPr>
              <a:t></a:t>
            </a:r>
            <a:r>
              <a:rPr lang="en-US" altLang="zh-CN" sz="2400" i="1" baseline="-25000" dirty="0" smtClean="0">
                <a:sym typeface="Symbol"/>
              </a:rPr>
              <a:t> </a:t>
            </a:r>
            <a:r>
              <a:rPr lang="en-US" altLang="zh-CN" sz="2400" dirty="0" smtClean="0">
                <a:solidFill>
                  <a:srgbClr val="333399"/>
                </a:solidFill>
                <a:sym typeface="Symbol"/>
              </a:rPr>
              <a:t>1</a:t>
            </a:r>
            <a:r>
              <a:rPr lang="en-US" altLang="zh-CN" sz="2400" dirty="0" smtClean="0"/>
              <a:t>+</a:t>
            </a:r>
            <a:r>
              <a:rPr lang="en-US" altLang="zh-CN" sz="2400" i="1" dirty="0" smtClean="0"/>
              <a:t>b</a:t>
            </a:r>
            <a:r>
              <a:rPr lang="en-US" altLang="zh-CN" i="1" baseline="-25000" dirty="0" smtClean="0">
                <a:sym typeface="Symbol"/>
              </a:rPr>
              <a:t> </a:t>
            </a:r>
            <a:r>
              <a:rPr lang="en-US" altLang="zh-CN" i="1" dirty="0">
                <a:sym typeface="Symbol"/>
              </a:rPr>
              <a:t></a:t>
            </a:r>
            <a:r>
              <a:rPr lang="en-US" altLang="zh-CN" i="1" baseline="-25000" dirty="0">
                <a:sym typeface="Symbol"/>
              </a:rPr>
              <a:t> </a:t>
            </a:r>
            <a:r>
              <a:rPr lang="en-US" altLang="zh-CN" i="1" dirty="0" smtClean="0">
                <a:sym typeface="Symbol"/>
              </a:rPr>
              <a:t>i </a:t>
            </a:r>
            <a:r>
              <a:rPr lang="en-US" altLang="zh-CN" sz="2400" dirty="0" smtClean="0">
                <a:sym typeface="Symbol"/>
              </a:rPr>
              <a:t>: </a:t>
            </a:r>
            <a:r>
              <a:rPr lang="en-US" altLang="zh-CN" sz="2400" i="1" dirty="0" smtClean="0">
                <a:sym typeface="Symbol"/>
              </a:rPr>
              <a:t>a</a:t>
            </a:r>
            <a:r>
              <a:rPr lang="en-US" altLang="zh-CN" sz="2400" dirty="0" smtClean="0">
                <a:sym typeface="Symbol"/>
              </a:rPr>
              <a:t>, </a:t>
            </a:r>
            <a:r>
              <a:rPr lang="en-US" altLang="zh-CN" sz="2400" i="1" dirty="0" smtClean="0">
                <a:sym typeface="Symbol"/>
              </a:rPr>
              <a:t>b</a:t>
            </a:r>
            <a:r>
              <a:rPr lang="en-US" altLang="zh-CN" sz="2400" dirty="0" smtClean="0">
                <a:sym typeface="Symbol"/>
              </a:rPr>
              <a:t>  </a:t>
            </a:r>
            <a:r>
              <a:rPr lang="en-US" altLang="zh-CN" sz="2400" dirty="0" smtClean="0">
                <a:latin typeface="Euclid Math Two" pitchFamily="18" charset="2"/>
              </a:rPr>
              <a:t>Z</a:t>
            </a:r>
            <a:r>
              <a:rPr lang="en-US" altLang="zh-CN" sz="2400" dirty="0" smtClean="0"/>
              <a:t>}</a:t>
            </a:r>
            <a:endParaRPr lang="en-US" altLang="zh-CN" sz="2400" dirty="0" smtClean="0">
              <a:sym typeface="Symbol"/>
            </a:endParaRPr>
          </a:p>
          <a:p>
            <a:pPr marL="357188" lvl="2" indent="0">
              <a:lnSpc>
                <a:spcPct val="150000"/>
              </a:lnSpc>
              <a:buNone/>
            </a:pPr>
            <a:r>
              <a:rPr lang="en-US" altLang="zh-CN" sz="2400" dirty="0" smtClean="0">
                <a:sym typeface="Symbol"/>
              </a:rPr>
              <a:t>	 = </a:t>
            </a:r>
            <a:r>
              <a:rPr lang="en-US" altLang="zh-CN" sz="2400" dirty="0" smtClean="0">
                <a:latin typeface="Euclid Math Two" pitchFamily="18" charset="2"/>
              </a:rPr>
              <a:t>Z</a:t>
            </a:r>
            <a:r>
              <a:rPr lang="en-US" altLang="zh-CN" sz="2400" dirty="0" smtClean="0"/>
              <a:t>[</a:t>
            </a:r>
            <a:r>
              <a:rPr lang="en-US" altLang="zh-CN" sz="2400" i="1" dirty="0" smtClean="0">
                <a:sym typeface="Symbol"/>
              </a:rPr>
              <a:t>i</a:t>
            </a:r>
            <a:r>
              <a:rPr lang="en-US" altLang="zh-CN" sz="2400" dirty="0" smtClean="0"/>
              <a:t>], </a:t>
            </a:r>
            <a:r>
              <a:rPr lang="en-US" altLang="zh-CN" sz="2400" dirty="0" smtClean="0">
                <a:solidFill>
                  <a:srgbClr val="FF0000"/>
                </a:solidFill>
                <a:sym typeface="Symbol"/>
              </a:rPr>
              <a:t> = (1+</a:t>
            </a:r>
            <a:r>
              <a:rPr lang="en-US" altLang="zh-CN" sz="2400" i="1" dirty="0" smtClean="0">
                <a:solidFill>
                  <a:srgbClr val="FF0000"/>
                </a:solidFill>
                <a:sym typeface="Symbol"/>
              </a:rPr>
              <a:t>i</a:t>
            </a:r>
            <a:r>
              <a:rPr lang="en-US" altLang="zh-CN" sz="2400" dirty="0" smtClean="0">
                <a:solidFill>
                  <a:srgbClr val="FF0000"/>
                </a:solidFill>
                <a:sym typeface="Symbol"/>
              </a:rPr>
              <a:t>)</a:t>
            </a:r>
            <a:r>
              <a:rPr lang="en-US" altLang="zh-CN" sz="2400" dirty="0" smtClean="0">
                <a:solidFill>
                  <a:srgbClr val="FF0000"/>
                </a:solidFill>
                <a:latin typeface="Euclid Math Two" pitchFamily="18" charset="2"/>
              </a:rPr>
              <a:t>Z</a:t>
            </a:r>
            <a:r>
              <a:rPr lang="en-US" altLang="zh-CN" sz="2400" dirty="0" smtClean="0">
                <a:solidFill>
                  <a:srgbClr val="FF0000"/>
                </a:solidFill>
              </a:rPr>
              <a:t>[</a:t>
            </a:r>
            <a:r>
              <a:rPr lang="en-US" altLang="zh-CN" sz="2400" i="1" dirty="0" smtClean="0">
                <a:solidFill>
                  <a:srgbClr val="FF0000"/>
                </a:solidFill>
                <a:sym typeface="Symbol"/>
              </a:rPr>
              <a:t>i</a:t>
            </a:r>
            <a:r>
              <a:rPr lang="en-US" altLang="zh-CN" sz="2400" dirty="0" smtClean="0">
                <a:solidFill>
                  <a:srgbClr val="FF0000"/>
                </a:solidFill>
              </a:rPr>
              <a:t>]</a:t>
            </a:r>
            <a:r>
              <a:rPr lang="en-US" altLang="zh-CN" sz="2400" dirty="0" smtClean="0"/>
              <a:t>, </a:t>
            </a:r>
            <a:r>
              <a:rPr lang="en-US" altLang="zh-CN" sz="2400" dirty="0" smtClean="0">
                <a:sym typeface="Symbol"/>
              </a:rPr>
              <a:t>/</a:t>
            </a:r>
            <a:r>
              <a:rPr lang="en-US" altLang="zh-CN" sz="2400" dirty="0" smtClean="0">
                <a:solidFill>
                  <a:srgbClr val="FF0000"/>
                </a:solidFill>
                <a:sym typeface="Symbol"/>
              </a:rPr>
              <a:t></a:t>
            </a:r>
            <a:r>
              <a:rPr lang="en-US" altLang="zh-CN" sz="2400" dirty="0" smtClean="0">
                <a:sym typeface="Symbol"/>
              </a:rPr>
              <a:t> = </a:t>
            </a:r>
            <a:r>
              <a:rPr lang="en-US" altLang="zh-CN" sz="2400" dirty="0" smtClean="0">
                <a:latin typeface="Euclid Math Two" pitchFamily="18" charset="2"/>
                <a:sym typeface="Symbol"/>
              </a:rPr>
              <a:t>F</a:t>
            </a:r>
            <a:r>
              <a:rPr lang="en-US" altLang="zh-CN" sz="2400" baseline="-25000" dirty="0" smtClean="0">
                <a:sym typeface="Symbol"/>
              </a:rPr>
              <a:t>2 </a:t>
            </a:r>
            <a:r>
              <a:rPr lang="en-US" altLang="zh-CN" sz="2400" dirty="0" smtClean="0">
                <a:sym typeface="Symbol"/>
              </a:rPr>
              <a:t>= {</a:t>
            </a:r>
            <a:r>
              <a:rPr lang="en-US" altLang="zh-CN" sz="1800" dirty="0">
                <a:solidFill>
                  <a:srgbClr val="FF0000"/>
                </a:solidFill>
                <a:latin typeface="Times New Roman"/>
                <a:cs typeface="Times New Roman"/>
                <a:sym typeface="Symbol"/>
              </a:rPr>
              <a:t>■ </a:t>
            </a:r>
            <a:r>
              <a:rPr lang="en-US" altLang="zh-CN" sz="1800" dirty="0" smtClean="0">
                <a:latin typeface="Times New Roman"/>
                <a:cs typeface="Times New Roman"/>
                <a:sym typeface="Symbol"/>
              </a:rPr>
              <a:t>■</a:t>
            </a:r>
            <a:r>
              <a:rPr lang="en-US" altLang="zh-CN" sz="2400" dirty="0" smtClean="0">
                <a:sym typeface="Symbol"/>
              </a:rPr>
              <a:t>}</a:t>
            </a:r>
          </a:p>
          <a:p>
            <a:pPr marL="357188" lvl="2" indent="0">
              <a:lnSpc>
                <a:spcPct val="150000"/>
              </a:lnSpc>
              <a:buNone/>
            </a:pPr>
            <a:r>
              <a:rPr lang="en-US" altLang="zh-CN" dirty="0">
                <a:sym typeface="Symbol"/>
              </a:rPr>
              <a:t>		</a:t>
            </a:r>
            <a:r>
              <a:rPr lang="en-US" altLang="zh-CN" dirty="0" smtClean="0">
                <a:sym typeface="Symbol"/>
              </a:rPr>
              <a:t>		   </a:t>
            </a:r>
            <a:r>
              <a:rPr lang="en-US" altLang="zh-CN" dirty="0" smtClean="0">
                <a:latin typeface="Euclid Math Two" pitchFamily="18" charset="2"/>
                <a:sym typeface="Symbol"/>
              </a:rPr>
              <a:t>F</a:t>
            </a:r>
            <a:r>
              <a:rPr lang="en-US" altLang="zh-CN" baseline="-25000" dirty="0" smtClean="0">
                <a:sym typeface="Symbol"/>
              </a:rPr>
              <a:t>2</a:t>
            </a:r>
            <a:r>
              <a:rPr lang="en-US" altLang="zh-CN" dirty="0" smtClean="0">
                <a:sym typeface="Symbol"/>
              </a:rPr>
              <a:t> = </a:t>
            </a:r>
            <a:r>
              <a:rPr lang="en-US" altLang="zh-CN" dirty="0" smtClean="0">
                <a:latin typeface="Euclid Math Two" pitchFamily="18" charset="2"/>
              </a:rPr>
              <a:t>Z</a:t>
            </a:r>
            <a:r>
              <a:rPr lang="en-US" altLang="zh-CN" dirty="0" smtClean="0"/>
              <a:t>[</a:t>
            </a:r>
            <a:r>
              <a:rPr lang="en-US" altLang="zh-CN" i="1" dirty="0" smtClean="0">
                <a:sym typeface="Symbol"/>
              </a:rPr>
              <a:t>i</a:t>
            </a:r>
            <a:r>
              <a:rPr lang="en-US" altLang="zh-CN" dirty="0" smtClean="0"/>
              <a:t>]/</a:t>
            </a:r>
            <a:r>
              <a:rPr lang="en-US" altLang="zh-CN" dirty="0">
                <a:solidFill>
                  <a:srgbClr val="FF0000"/>
                </a:solidFill>
                <a:sym typeface="Symbol"/>
              </a:rPr>
              <a:t>(1+</a:t>
            </a:r>
            <a:r>
              <a:rPr lang="en-US" altLang="zh-CN" i="1" dirty="0">
                <a:solidFill>
                  <a:srgbClr val="FF0000"/>
                </a:solidFill>
                <a:sym typeface="Symbol"/>
              </a:rPr>
              <a:t>i</a:t>
            </a:r>
            <a:r>
              <a:rPr lang="en-US" altLang="zh-CN" dirty="0">
                <a:solidFill>
                  <a:srgbClr val="FF0000"/>
                </a:solidFill>
                <a:sym typeface="Symbol"/>
              </a:rPr>
              <a:t>)</a:t>
            </a:r>
            <a:r>
              <a:rPr lang="en-US" altLang="zh-CN" dirty="0">
                <a:solidFill>
                  <a:srgbClr val="FF0000"/>
                </a:solidFill>
                <a:latin typeface="Euclid Math Two" pitchFamily="18" charset="2"/>
              </a:rPr>
              <a:t>Z</a:t>
            </a:r>
            <a:r>
              <a:rPr lang="en-US" altLang="zh-CN" dirty="0">
                <a:solidFill>
                  <a:srgbClr val="FF0000"/>
                </a:solidFill>
              </a:rPr>
              <a:t>[</a:t>
            </a:r>
            <a:r>
              <a:rPr lang="en-US" altLang="zh-CN" i="1" dirty="0">
                <a:solidFill>
                  <a:srgbClr val="FF0000"/>
                </a:solidFill>
                <a:sym typeface="Symbol"/>
              </a:rPr>
              <a:t>i</a:t>
            </a:r>
            <a:r>
              <a:rPr lang="en-US" altLang="zh-CN" dirty="0" smtClean="0">
                <a:solidFill>
                  <a:srgbClr val="FF0000"/>
                </a:solidFill>
              </a:rPr>
              <a:t>] = </a:t>
            </a:r>
            <a:r>
              <a:rPr lang="en-US" altLang="zh-CN" dirty="0" smtClean="0">
                <a:latin typeface="Euclid Math Two" pitchFamily="18" charset="2"/>
              </a:rPr>
              <a:t>Z</a:t>
            </a:r>
            <a:r>
              <a:rPr lang="en-US" altLang="zh-CN" dirty="0" smtClean="0">
                <a:solidFill>
                  <a:srgbClr val="FF0000"/>
                </a:solidFill>
                <a:sym typeface="Symbol"/>
              </a:rPr>
              <a:t>/2</a:t>
            </a:r>
            <a:r>
              <a:rPr lang="en-US" altLang="zh-CN" dirty="0" smtClean="0">
                <a:solidFill>
                  <a:srgbClr val="FF0000"/>
                </a:solidFill>
                <a:latin typeface="Euclid Math Two" pitchFamily="18" charset="2"/>
              </a:rPr>
              <a:t>Z</a:t>
            </a:r>
            <a:endParaRPr lang="en-US" altLang="zh-CN" sz="2400" dirty="0">
              <a:sym typeface="Symbol"/>
            </a:endParaRPr>
          </a:p>
        </p:txBody>
      </p:sp>
      <p:sp>
        <p:nvSpPr>
          <p:cNvPr id="4" name="Slide Number Placeholder 3"/>
          <p:cNvSpPr>
            <a:spLocks noGrp="1"/>
          </p:cNvSpPr>
          <p:nvPr>
            <p:ph type="sldNum" sz="quarter" idx="10"/>
          </p:nvPr>
        </p:nvSpPr>
        <p:spPr/>
        <p:txBody>
          <a:bodyPr/>
          <a:lstStyle/>
          <a:p>
            <a:pPr>
              <a:defRPr/>
            </a:pPr>
            <a:fld id="{E856EBEC-7BE2-4B15-88BC-F34BB066B340}" type="slidenum">
              <a:rPr lang="en-US" altLang="zh-CN" smtClean="0"/>
              <a:pPr>
                <a:defRPr/>
              </a:pPr>
              <a:t>17</a:t>
            </a:fld>
            <a:endParaRPr lang="en-US" altLang="zh-CN"/>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8"/>
          <p:cNvSpPr/>
          <p:nvPr/>
        </p:nvSpPr>
        <p:spPr>
          <a:xfrm>
            <a:off x="3121076" y="4076640"/>
            <a:ext cx="312906" cy="400110"/>
          </a:xfrm>
          <a:prstGeom prst="rect">
            <a:avLst/>
          </a:prstGeom>
        </p:spPr>
        <p:txBody>
          <a:bodyPr wrap="none">
            <a:spAutoFit/>
          </a:bodyPr>
          <a:lstStyle/>
          <a:p>
            <a:r>
              <a:rPr lang="en-US" altLang="zh-CN" sz="2000" b="1" dirty="0" smtClean="0">
                <a:latin typeface="Times New Roman" pitchFamily="18" charset="0"/>
                <a:cs typeface="Times New Roman" pitchFamily="18" charset="0"/>
                <a:sym typeface="Symbol"/>
              </a:rPr>
              <a:t>1</a:t>
            </a:r>
            <a:endParaRPr lang="zh-CN" altLang="en-US" sz="2000" b="1" dirty="0"/>
          </a:p>
        </p:txBody>
      </p:sp>
      <p:cxnSp>
        <p:nvCxnSpPr>
          <p:cNvPr id="14" name="Straight Arrow Connector 13"/>
          <p:cNvCxnSpPr/>
          <p:nvPr/>
        </p:nvCxnSpPr>
        <p:spPr>
          <a:xfrm>
            <a:off x="1143000" y="4430489"/>
            <a:ext cx="28956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Flowchart: Process 44"/>
          <p:cNvSpPr/>
          <p:nvPr/>
        </p:nvSpPr>
        <p:spPr>
          <a:xfrm>
            <a:off x="3057526" y="4368750"/>
            <a:ext cx="108000" cy="108000"/>
          </a:xfrm>
          <a:prstGeom prst="flowChartProces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Flowchart: Process 45"/>
          <p:cNvSpPr/>
          <p:nvPr/>
        </p:nvSpPr>
        <p:spPr>
          <a:xfrm>
            <a:off x="2514600" y="4368750"/>
            <a:ext cx="108000" cy="108000"/>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Flowchart: Process 46"/>
          <p:cNvSpPr/>
          <p:nvPr/>
        </p:nvSpPr>
        <p:spPr>
          <a:xfrm>
            <a:off x="1949400" y="4368750"/>
            <a:ext cx="108000" cy="108000"/>
          </a:xfrm>
          <a:prstGeom prst="flowChartProces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Flowchart: Process 47"/>
          <p:cNvSpPr/>
          <p:nvPr/>
        </p:nvSpPr>
        <p:spPr>
          <a:xfrm>
            <a:off x="3621488" y="4368750"/>
            <a:ext cx="108000" cy="108000"/>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Flowchart: Process 48"/>
          <p:cNvSpPr/>
          <p:nvPr/>
        </p:nvSpPr>
        <p:spPr>
          <a:xfrm>
            <a:off x="1406450" y="4368750"/>
            <a:ext cx="108000" cy="108000"/>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Flowchart: Process 49"/>
          <p:cNvSpPr/>
          <p:nvPr/>
        </p:nvSpPr>
        <p:spPr>
          <a:xfrm>
            <a:off x="3067076" y="3895948"/>
            <a:ext cx="108000" cy="108000"/>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Flowchart: Process 50"/>
          <p:cNvSpPr/>
          <p:nvPr/>
        </p:nvSpPr>
        <p:spPr>
          <a:xfrm>
            <a:off x="2524150" y="3895948"/>
            <a:ext cx="108000" cy="108000"/>
          </a:xfrm>
          <a:prstGeom prst="flowChartProces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Flowchart: Process 51"/>
          <p:cNvSpPr/>
          <p:nvPr/>
        </p:nvSpPr>
        <p:spPr>
          <a:xfrm>
            <a:off x="1958950" y="3895948"/>
            <a:ext cx="108000" cy="108000"/>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Flowchart: Process 52"/>
          <p:cNvSpPr/>
          <p:nvPr/>
        </p:nvSpPr>
        <p:spPr>
          <a:xfrm>
            <a:off x="3631038" y="3895948"/>
            <a:ext cx="108000" cy="108000"/>
          </a:xfrm>
          <a:prstGeom prst="flowChartProces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lowchart: Process 53"/>
          <p:cNvSpPr/>
          <p:nvPr/>
        </p:nvSpPr>
        <p:spPr>
          <a:xfrm>
            <a:off x="1416000" y="3895948"/>
            <a:ext cx="108000" cy="108000"/>
          </a:xfrm>
          <a:prstGeom prst="flowChartProces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Flowchart: Process 54"/>
          <p:cNvSpPr/>
          <p:nvPr/>
        </p:nvSpPr>
        <p:spPr>
          <a:xfrm>
            <a:off x="3057576" y="3416949"/>
            <a:ext cx="108000" cy="108000"/>
          </a:xfrm>
          <a:prstGeom prst="flowChartProces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Flowchart: Process 55"/>
          <p:cNvSpPr/>
          <p:nvPr/>
        </p:nvSpPr>
        <p:spPr>
          <a:xfrm>
            <a:off x="2514650" y="3416949"/>
            <a:ext cx="108000" cy="108000"/>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Flowchart: Process 56"/>
          <p:cNvSpPr/>
          <p:nvPr/>
        </p:nvSpPr>
        <p:spPr>
          <a:xfrm>
            <a:off x="1949450" y="3416949"/>
            <a:ext cx="108000" cy="108000"/>
          </a:xfrm>
          <a:prstGeom prst="flowChartProces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Flowchart: Process 57"/>
          <p:cNvSpPr/>
          <p:nvPr/>
        </p:nvSpPr>
        <p:spPr>
          <a:xfrm>
            <a:off x="3621538" y="3416949"/>
            <a:ext cx="108000" cy="108000"/>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Flowchart: Process 58"/>
          <p:cNvSpPr/>
          <p:nvPr/>
        </p:nvSpPr>
        <p:spPr>
          <a:xfrm>
            <a:off x="1406500" y="3416949"/>
            <a:ext cx="108000" cy="108000"/>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Flowchart: Process 59"/>
          <p:cNvSpPr/>
          <p:nvPr/>
        </p:nvSpPr>
        <p:spPr>
          <a:xfrm>
            <a:off x="3057526" y="4797152"/>
            <a:ext cx="108000" cy="108000"/>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Flowchart: Process 60"/>
          <p:cNvSpPr/>
          <p:nvPr/>
        </p:nvSpPr>
        <p:spPr>
          <a:xfrm>
            <a:off x="2514600" y="4797152"/>
            <a:ext cx="108000" cy="108000"/>
          </a:xfrm>
          <a:prstGeom prst="flowChartProces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Flowchart: Process 61"/>
          <p:cNvSpPr/>
          <p:nvPr/>
        </p:nvSpPr>
        <p:spPr>
          <a:xfrm>
            <a:off x="1949400" y="4797152"/>
            <a:ext cx="108000" cy="108000"/>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Flowchart: Process 62"/>
          <p:cNvSpPr/>
          <p:nvPr/>
        </p:nvSpPr>
        <p:spPr>
          <a:xfrm>
            <a:off x="3621488" y="4797152"/>
            <a:ext cx="108000" cy="108000"/>
          </a:xfrm>
          <a:prstGeom prst="flowChartProces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Flowchart: Process 63"/>
          <p:cNvSpPr/>
          <p:nvPr/>
        </p:nvSpPr>
        <p:spPr>
          <a:xfrm>
            <a:off x="1406450" y="4797152"/>
            <a:ext cx="108000" cy="108000"/>
          </a:xfrm>
          <a:prstGeom prst="flowChartProces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Flowchart: Process 64"/>
          <p:cNvSpPr/>
          <p:nvPr/>
        </p:nvSpPr>
        <p:spPr>
          <a:xfrm>
            <a:off x="3057526" y="5257800"/>
            <a:ext cx="108000" cy="108000"/>
          </a:xfrm>
          <a:prstGeom prst="flowChartProces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Flowchart: Process 65"/>
          <p:cNvSpPr/>
          <p:nvPr/>
        </p:nvSpPr>
        <p:spPr>
          <a:xfrm>
            <a:off x="2514600" y="5257800"/>
            <a:ext cx="108000" cy="108000"/>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Flowchart: Process 66"/>
          <p:cNvSpPr/>
          <p:nvPr/>
        </p:nvSpPr>
        <p:spPr>
          <a:xfrm>
            <a:off x="1949400" y="5257800"/>
            <a:ext cx="108000" cy="108000"/>
          </a:xfrm>
          <a:prstGeom prst="flowChartProces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Flowchart: Process 67"/>
          <p:cNvSpPr/>
          <p:nvPr/>
        </p:nvSpPr>
        <p:spPr>
          <a:xfrm>
            <a:off x="3621488" y="5257800"/>
            <a:ext cx="108000" cy="108000"/>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Flowchart: Process 68"/>
          <p:cNvSpPr/>
          <p:nvPr/>
        </p:nvSpPr>
        <p:spPr>
          <a:xfrm>
            <a:off x="1406450" y="5257800"/>
            <a:ext cx="108000" cy="108000"/>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Rectangle 77"/>
          <p:cNvSpPr/>
          <p:nvPr/>
        </p:nvSpPr>
        <p:spPr>
          <a:xfrm>
            <a:off x="2632150" y="3686630"/>
            <a:ext cx="255198" cy="400110"/>
          </a:xfrm>
          <a:prstGeom prst="rect">
            <a:avLst/>
          </a:prstGeom>
        </p:spPr>
        <p:txBody>
          <a:bodyPr wrap="none">
            <a:spAutoFit/>
          </a:bodyPr>
          <a:lstStyle/>
          <a:p>
            <a:r>
              <a:rPr lang="en-US" altLang="zh-CN" sz="2000" b="1" i="1" dirty="0" smtClean="0">
                <a:latin typeface="Times New Roman" pitchFamily="18" charset="0"/>
                <a:cs typeface="Times New Roman" pitchFamily="18" charset="0"/>
                <a:sym typeface="Symbol"/>
              </a:rPr>
              <a:t>i</a:t>
            </a:r>
            <a:endParaRPr lang="zh-CN" altLang="en-US" sz="2000" b="1" i="1" dirty="0"/>
          </a:p>
        </p:txBody>
      </p:sp>
    </p:spTree>
    <p:extLst>
      <p:ext uri="{BB962C8B-B14F-4D97-AF65-F5344CB8AC3E}">
        <p14:creationId xmlns:p14="http://schemas.microsoft.com/office/powerpoint/2010/main" val="323993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2900" dirty="0" smtClean="0"/>
              <a:t>Message space of LNC</a:t>
            </a:r>
            <a:r>
              <a:rPr lang="en-US" altLang="zh-CN" sz="2800" dirty="0">
                <a:latin typeface="Euclid Math Two" pitchFamily="18" charset="2"/>
              </a:rPr>
              <a:t> </a:t>
            </a:r>
            <a:r>
              <a:rPr lang="en-US" altLang="zh-CN" sz="2800" dirty="0" smtClean="0">
                <a:latin typeface="Times" pitchFamily="18" charset="0"/>
              </a:rPr>
              <a:t>over </a:t>
            </a:r>
            <a:r>
              <a:rPr lang="en-US" altLang="zh-CN" sz="2800" dirty="0" smtClean="0">
                <a:latin typeface="Euclid Math Two" pitchFamily="18" charset="2"/>
              </a:rPr>
              <a:t>Z</a:t>
            </a:r>
            <a:r>
              <a:rPr lang="en-US" altLang="zh-CN" sz="2800" dirty="0"/>
              <a:t>[</a:t>
            </a:r>
            <a:r>
              <a:rPr lang="en-US" altLang="zh-CN" sz="2800" i="1" dirty="0">
                <a:sym typeface="Symbol"/>
              </a:rPr>
              <a:t></a:t>
            </a:r>
            <a:r>
              <a:rPr lang="en-US" altLang="zh-CN" sz="2800" dirty="0"/>
              <a:t>]</a:t>
            </a:r>
            <a:endParaRPr lang="zh-CN" altLang="en-US" sz="2900" dirty="0"/>
          </a:p>
        </p:txBody>
      </p:sp>
      <p:sp>
        <p:nvSpPr>
          <p:cNvPr id="3" name="Content Placeholder 2"/>
          <p:cNvSpPr>
            <a:spLocks noGrp="1"/>
          </p:cNvSpPr>
          <p:nvPr>
            <p:ph idx="1"/>
          </p:nvPr>
        </p:nvSpPr>
        <p:spPr>
          <a:xfrm>
            <a:off x="817240" y="980728"/>
            <a:ext cx="7355160" cy="4968552"/>
          </a:xfrm>
        </p:spPr>
        <p:txBody>
          <a:bodyPr/>
          <a:lstStyle/>
          <a:p>
            <a:pPr marL="0" lvl="1" indent="0">
              <a:buNone/>
            </a:pPr>
            <a:r>
              <a:rPr lang="en-US" altLang="zh-CN" sz="2400" dirty="0" smtClean="0">
                <a:sym typeface="Symbol"/>
              </a:rPr>
              <a:t>E.g., the set of </a:t>
            </a:r>
            <a:r>
              <a:rPr lang="en-US" altLang="zh-CN" sz="2400" dirty="0" smtClean="0">
                <a:solidFill>
                  <a:srgbClr val="0000FF"/>
                </a:solidFill>
                <a:sym typeface="Symbol"/>
              </a:rPr>
              <a:t>Eisenstein integers </a:t>
            </a:r>
            <a:r>
              <a:rPr lang="en-US" altLang="zh-CN" sz="2400" dirty="0" smtClean="0">
                <a:solidFill>
                  <a:srgbClr val="0000FF"/>
                </a:solidFill>
                <a:latin typeface="Euclid Math Two" pitchFamily="18" charset="2"/>
              </a:rPr>
              <a:t>Z</a:t>
            </a:r>
            <a:r>
              <a:rPr lang="en-US" altLang="zh-CN" sz="2400" dirty="0" smtClean="0">
                <a:solidFill>
                  <a:srgbClr val="0000FF"/>
                </a:solidFill>
              </a:rPr>
              <a:t>[</a:t>
            </a:r>
            <a:r>
              <a:rPr lang="en-US" altLang="zh-CN" sz="2400" i="1" dirty="0" smtClean="0">
                <a:solidFill>
                  <a:srgbClr val="0000FF"/>
                </a:solidFill>
                <a:sym typeface="Symbol"/>
              </a:rPr>
              <a:t></a:t>
            </a:r>
            <a:r>
              <a:rPr lang="en-US" altLang="zh-CN" sz="2400" dirty="0" smtClean="0">
                <a:solidFill>
                  <a:srgbClr val="0000FF"/>
                </a:solidFill>
              </a:rPr>
              <a:t>]</a:t>
            </a:r>
            <a:r>
              <a:rPr lang="en-US" altLang="zh-CN" sz="2400" dirty="0" smtClean="0"/>
              <a:t> </a:t>
            </a:r>
            <a:r>
              <a:rPr lang="en-US" altLang="zh-CN" sz="2400" dirty="0">
                <a:sym typeface="Symbol"/>
              </a:rPr>
              <a:t> </a:t>
            </a:r>
            <a:r>
              <a:rPr lang="en-US" altLang="zh-CN" sz="2400" dirty="0">
                <a:latin typeface="Euclid Math Two" pitchFamily="18" charset="2"/>
                <a:sym typeface="Symbol"/>
              </a:rPr>
              <a:t>C</a:t>
            </a:r>
            <a:r>
              <a:rPr lang="en-US" altLang="zh-CN" sz="2400" dirty="0" smtClean="0"/>
              <a:t> forms a PID.</a:t>
            </a:r>
          </a:p>
          <a:p>
            <a:pPr marL="357188" lvl="2" indent="0">
              <a:lnSpc>
                <a:spcPct val="150000"/>
              </a:lnSpc>
              <a:buNone/>
            </a:pPr>
            <a:r>
              <a:rPr lang="en-US" altLang="zh-CN" sz="2400" dirty="0" smtClean="0">
                <a:latin typeface="Euclid Math Two" pitchFamily="18" charset="2"/>
              </a:rPr>
              <a:t>	Z</a:t>
            </a:r>
            <a:r>
              <a:rPr lang="en-US" altLang="zh-CN" sz="2400" dirty="0"/>
              <a:t>[</a:t>
            </a:r>
            <a:r>
              <a:rPr lang="en-US" altLang="zh-CN" sz="2400" i="1" dirty="0">
                <a:sym typeface="Symbol"/>
              </a:rPr>
              <a:t></a:t>
            </a:r>
            <a:r>
              <a:rPr lang="en-US" altLang="zh-CN" sz="2400" dirty="0"/>
              <a:t>] </a:t>
            </a:r>
            <a:r>
              <a:rPr lang="en-US" altLang="zh-CN" sz="2400" dirty="0" smtClean="0"/>
              <a:t>= {</a:t>
            </a:r>
            <a:r>
              <a:rPr lang="en-US" altLang="zh-CN" sz="2400" i="1" dirty="0" smtClean="0"/>
              <a:t>a</a:t>
            </a:r>
            <a:r>
              <a:rPr lang="en-US" altLang="zh-CN" sz="2400" i="1" baseline="-25000" dirty="0" smtClean="0"/>
              <a:t> </a:t>
            </a:r>
            <a:r>
              <a:rPr lang="en-US" altLang="zh-CN" sz="2400" i="1" dirty="0" smtClean="0">
                <a:sym typeface="Symbol"/>
              </a:rPr>
              <a:t></a:t>
            </a:r>
            <a:r>
              <a:rPr lang="en-US" altLang="zh-CN" sz="2400" i="1" baseline="-25000" dirty="0" smtClean="0">
                <a:sym typeface="Symbol"/>
              </a:rPr>
              <a:t> </a:t>
            </a:r>
            <a:r>
              <a:rPr lang="en-US" altLang="zh-CN" sz="2400" dirty="0" smtClean="0">
                <a:solidFill>
                  <a:srgbClr val="0000FF"/>
                </a:solidFill>
                <a:sym typeface="Symbol"/>
              </a:rPr>
              <a:t>1</a:t>
            </a:r>
            <a:r>
              <a:rPr lang="en-US" altLang="zh-CN" sz="2400" dirty="0" smtClean="0"/>
              <a:t>+</a:t>
            </a:r>
            <a:r>
              <a:rPr lang="en-US" altLang="zh-CN" sz="2400" i="1" dirty="0" smtClean="0"/>
              <a:t>b</a:t>
            </a:r>
            <a:r>
              <a:rPr lang="en-US" altLang="zh-CN" i="1" baseline="-25000" dirty="0" smtClean="0">
                <a:sym typeface="Symbol"/>
              </a:rPr>
              <a:t> </a:t>
            </a:r>
            <a:r>
              <a:rPr lang="en-US" altLang="zh-CN" i="1" dirty="0">
                <a:sym typeface="Symbol"/>
              </a:rPr>
              <a:t></a:t>
            </a:r>
            <a:r>
              <a:rPr lang="en-US" altLang="zh-CN" i="1" baseline="-25000" dirty="0">
                <a:sym typeface="Symbol"/>
              </a:rPr>
              <a:t> </a:t>
            </a:r>
            <a:r>
              <a:rPr lang="en-US" altLang="zh-CN" i="1" dirty="0" smtClean="0">
                <a:sym typeface="Symbol"/>
              </a:rPr>
              <a:t> </a:t>
            </a:r>
            <a:r>
              <a:rPr lang="en-US" altLang="zh-CN" sz="2400" dirty="0" smtClean="0">
                <a:sym typeface="Symbol"/>
              </a:rPr>
              <a:t>: </a:t>
            </a:r>
            <a:r>
              <a:rPr lang="en-US" altLang="zh-CN" sz="2400" i="1" dirty="0" smtClean="0">
                <a:sym typeface="Symbol"/>
              </a:rPr>
              <a:t>a</a:t>
            </a:r>
            <a:r>
              <a:rPr lang="en-US" altLang="zh-CN" sz="2400" dirty="0" smtClean="0">
                <a:sym typeface="Symbol"/>
              </a:rPr>
              <a:t>, </a:t>
            </a:r>
            <a:r>
              <a:rPr lang="en-US" altLang="zh-CN" sz="2400" i="1" dirty="0" smtClean="0">
                <a:sym typeface="Symbol"/>
              </a:rPr>
              <a:t>b</a:t>
            </a:r>
            <a:r>
              <a:rPr lang="en-US" altLang="zh-CN" sz="2400" dirty="0" smtClean="0">
                <a:sym typeface="Symbol"/>
              </a:rPr>
              <a:t>  </a:t>
            </a:r>
            <a:r>
              <a:rPr lang="en-US" altLang="zh-CN" sz="2400" dirty="0" smtClean="0">
                <a:latin typeface="Euclid Math Two" pitchFamily="18" charset="2"/>
              </a:rPr>
              <a:t>Z</a:t>
            </a:r>
            <a:r>
              <a:rPr lang="en-US" altLang="zh-CN" sz="2400" dirty="0" smtClean="0"/>
              <a:t>}</a:t>
            </a:r>
            <a:r>
              <a:rPr lang="en-US" altLang="zh-CN" sz="2400" dirty="0" smtClean="0">
                <a:sym typeface="Symbol"/>
              </a:rPr>
              <a:t>, </a:t>
            </a:r>
            <a:r>
              <a:rPr lang="en-US" altLang="zh-CN" sz="2400" i="1" dirty="0" smtClean="0">
                <a:sym typeface="Symbol"/>
              </a:rPr>
              <a:t></a:t>
            </a:r>
            <a:r>
              <a:rPr lang="en-US" altLang="zh-CN" sz="2400" dirty="0" smtClean="0">
                <a:sym typeface="Symbol"/>
              </a:rPr>
              <a:t> =</a:t>
            </a:r>
          </a:p>
          <a:p>
            <a:pPr marL="357188" lvl="2" indent="0">
              <a:lnSpc>
                <a:spcPct val="150000"/>
              </a:lnSpc>
              <a:buNone/>
            </a:pPr>
            <a:r>
              <a:rPr lang="en-US" altLang="zh-CN" sz="2400" dirty="0" smtClean="0">
                <a:sym typeface="Symbol"/>
              </a:rPr>
              <a:t>	 = </a:t>
            </a:r>
            <a:r>
              <a:rPr lang="en-US" altLang="zh-CN" sz="2400" dirty="0" smtClean="0">
                <a:latin typeface="Euclid Math Two" pitchFamily="18" charset="2"/>
              </a:rPr>
              <a:t>Z</a:t>
            </a:r>
            <a:r>
              <a:rPr lang="en-US" altLang="zh-CN" sz="2400" dirty="0" smtClean="0"/>
              <a:t>[</a:t>
            </a:r>
            <a:r>
              <a:rPr lang="en-US" altLang="zh-CN" sz="2400" i="1" dirty="0" smtClean="0">
                <a:sym typeface="Symbol"/>
              </a:rPr>
              <a:t></a:t>
            </a:r>
            <a:r>
              <a:rPr lang="en-US" altLang="zh-CN" sz="2400" dirty="0" smtClean="0"/>
              <a:t>], </a:t>
            </a:r>
            <a:r>
              <a:rPr lang="en-US" altLang="zh-CN" sz="2400" dirty="0" smtClean="0">
                <a:solidFill>
                  <a:srgbClr val="FF0000"/>
                </a:solidFill>
                <a:sym typeface="Symbol"/>
              </a:rPr>
              <a:t> = 2</a:t>
            </a:r>
            <a:r>
              <a:rPr lang="en-US" altLang="zh-CN" sz="2400" dirty="0" smtClean="0">
                <a:solidFill>
                  <a:srgbClr val="FF0000"/>
                </a:solidFill>
                <a:latin typeface="Euclid Math Two" pitchFamily="18" charset="2"/>
              </a:rPr>
              <a:t>Z</a:t>
            </a:r>
            <a:r>
              <a:rPr lang="en-US" altLang="zh-CN" sz="2400" dirty="0" smtClean="0">
                <a:solidFill>
                  <a:srgbClr val="FF0000"/>
                </a:solidFill>
              </a:rPr>
              <a:t>[</a:t>
            </a:r>
            <a:r>
              <a:rPr lang="en-US" altLang="zh-CN" sz="2400" i="1" dirty="0" smtClean="0">
                <a:solidFill>
                  <a:srgbClr val="FF0000"/>
                </a:solidFill>
                <a:sym typeface="Symbol"/>
              </a:rPr>
              <a:t></a:t>
            </a:r>
            <a:r>
              <a:rPr lang="en-US" altLang="zh-CN" sz="2400" dirty="0" smtClean="0">
                <a:solidFill>
                  <a:srgbClr val="FF0000"/>
                </a:solidFill>
              </a:rPr>
              <a:t>]</a:t>
            </a:r>
            <a:r>
              <a:rPr lang="en-US" altLang="zh-CN" sz="2400" dirty="0" smtClean="0"/>
              <a:t>, </a:t>
            </a:r>
            <a:r>
              <a:rPr lang="en-US" altLang="zh-CN" sz="2400" dirty="0" smtClean="0">
                <a:sym typeface="Symbol"/>
              </a:rPr>
              <a:t>/</a:t>
            </a:r>
            <a:r>
              <a:rPr lang="en-US" altLang="zh-CN" sz="2400" dirty="0" smtClean="0">
                <a:solidFill>
                  <a:srgbClr val="FF0000"/>
                </a:solidFill>
                <a:sym typeface="Symbol"/>
              </a:rPr>
              <a:t></a:t>
            </a:r>
            <a:r>
              <a:rPr lang="en-US" altLang="zh-CN" sz="2400" dirty="0" smtClean="0">
                <a:sym typeface="Symbol"/>
              </a:rPr>
              <a:t> = </a:t>
            </a:r>
            <a:r>
              <a:rPr lang="en-US" altLang="zh-CN" sz="2400" dirty="0" smtClean="0">
                <a:latin typeface="Euclid Math Two" pitchFamily="18" charset="2"/>
                <a:sym typeface="Symbol"/>
              </a:rPr>
              <a:t>F</a:t>
            </a:r>
            <a:r>
              <a:rPr lang="en-US" altLang="zh-CN" sz="2400" baseline="-25000" dirty="0" smtClean="0">
                <a:sym typeface="Symbol"/>
              </a:rPr>
              <a:t>4 </a:t>
            </a:r>
            <a:r>
              <a:rPr lang="en-US" altLang="zh-CN" sz="2400" dirty="0" smtClean="0">
                <a:sym typeface="Symbol"/>
              </a:rPr>
              <a:t>= {</a:t>
            </a:r>
            <a:r>
              <a:rPr lang="en-US" altLang="zh-CN" sz="1800" dirty="0" smtClean="0">
                <a:solidFill>
                  <a:srgbClr val="FF0000"/>
                </a:solidFill>
                <a:latin typeface="Times New Roman"/>
                <a:cs typeface="Times New Roman"/>
                <a:sym typeface="Symbol"/>
              </a:rPr>
              <a:t>■ </a:t>
            </a:r>
            <a:r>
              <a:rPr lang="en-US" altLang="zh-CN" sz="1800" dirty="0" smtClean="0">
                <a:latin typeface="Times New Roman"/>
                <a:cs typeface="Times New Roman"/>
                <a:sym typeface="Symbol"/>
              </a:rPr>
              <a:t>■ </a:t>
            </a:r>
            <a:r>
              <a:rPr lang="en-US" altLang="zh-CN" sz="1800" dirty="0" smtClean="0">
                <a:solidFill>
                  <a:srgbClr val="0066FF"/>
                </a:solidFill>
                <a:latin typeface="Times New Roman"/>
                <a:cs typeface="Times New Roman"/>
                <a:sym typeface="Symbol"/>
              </a:rPr>
              <a:t>■</a:t>
            </a:r>
            <a:r>
              <a:rPr lang="en-US" altLang="zh-CN" sz="1800" dirty="0" smtClean="0">
                <a:latin typeface="Times New Roman"/>
                <a:cs typeface="Times New Roman"/>
                <a:sym typeface="Symbol"/>
              </a:rPr>
              <a:t> </a:t>
            </a:r>
            <a:r>
              <a:rPr lang="en-US" altLang="zh-CN" sz="1800" dirty="0" smtClean="0">
                <a:solidFill>
                  <a:srgbClr val="00B050"/>
                </a:solidFill>
                <a:latin typeface="Times New Roman"/>
                <a:cs typeface="Times New Roman"/>
                <a:sym typeface="Symbol"/>
              </a:rPr>
              <a:t>■</a:t>
            </a:r>
            <a:r>
              <a:rPr lang="en-US" altLang="zh-CN" sz="2400" dirty="0" smtClean="0">
                <a:sym typeface="Symbol"/>
              </a:rPr>
              <a:t>}</a:t>
            </a:r>
            <a:endParaRPr lang="en-US" altLang="zh-CN" sz="2400" dirty="0">
              <a:sym typeface="Symbol"/>
            </a:endParaRPr>
          </a:p>
        </p:txBody>
      </p:sp>
      <p:sp>
        <p:nvSpPr>
          <p:cNvPr id="4" name="Slide Number Placeholder 3"/>
          <p:cNvSpPr>
            <a:spLocks noGrp="1"/>
          </p:cNvSpPr>
          <p:nvPr>
            <p:ph type="sldNum" sz="quarter" idx="10"/>
          </p:nvPr>
        </p:nvSpPr>
        <p:spPr/>
        <p:txBody>
          <a:bodyPr/>
          <a:lstStyle/>
          <a:p>
            <a:pPr>
              <a:defRPr/>
            </a:pPr>
            <a:fld id="{E856EBEC-7BE2-4B15-88BC-F34BB066B340}" type="slidenum">
              <a:rPr lang="en-US" altLang="zh-CN" smtClean="0"/>
              <a:pPr>
                <a:defRPr/>
              </a:pPr>
              <a:t>18</a:t>
            </a:fld>
            <a:endParaRPr lang="en-US" altLang="zh-CN"/>
          </a:p>
        </p:txBody>
      </p:sp>
      <p:pic>
        <p:nvPicPr>
          <p:cNvPr id="5" name="Picture 6" descr="C:\Documents and Settings\user\Local Settings\Temporary Internet Files\Content.IE5\BSX3C306\GF4[1].gif"/>
          <p:cNvPicPr>
            <a:picLocks noChangeAspect="1" noChangeArrowheads="1"/>
          </p:cNvPicPr>
          <p:nvPr/>
        </p:nvPicPr>
        <p:blipFill>
          <a:blip r:embed="rId3" cstate="print"/>
          <a:srcRect/>
          <a:stretch>
            <a:fillRect/>
          </a:stretch>
        </p:blipFill>
        <p:spPr bwMode="auto">
          <a:xfrm>
            <a:off x="755576" y="2780928"/>
            <a:ext cx="4636008" cy="3828288"/>
          </a:xfrm>
          <a:prstGeom prst="rect">
            <a:avLst/>
          </a:prstGeom>
          <a:noFill/>
        </p:spPr>
      </p:pic>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Object 6"/>
          <p:cNvGraphicFramePr>
            <a:graphicFrameLocks noChangeAspect="1"/>
          </p:cNvGraphicFramePr>
          <p:nvPr>
            <p:extLst>
              <p:ext uri="{D42A27DB-BD31-4B8C-83A1-F6EECF244321}">
                <p14:modId xmlns:p14="http://schemas.microsoft.com/office/powerpoint/2010/main" val="2117517654"/>
              </p:ext>
            </p:extLst>
          </p:nvPr>
        </p:nvGraphicFramePr>
        <p:xfrm>
          <a:off x="6286389" y="1456318"/>
          <a:ext cx="1110768" cy="698198"/>
        </p:xfrm>
        <a:graphic>
          <a:graphicData uri="http://schemas.openxmlformats.org/presentationml/2006/ole">
            <mc:AlternateContent xmlns:mc="http://schemas.openxmlformats.org/markup-compatibility/2006">
              <mc:Choice xmlns:v="urn:schemas-microsoft-com:vml" Requires="v">
                <p:oleObj spid="_x0000_s168037" name="Equation" r:id="rId4" imgW="444307" imgH="279279" progId="">
                  <p:embed/>
                </p:oleObj>
              </mc:Choice>
              <mc:Fallback>
                <p:oleObj name="Equation" r:id="rId4" imgW="444307" imgH="27927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389" y="1456318"/>
                        <a:ext cx="1110768" cy="6981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2267744" y="3892173"/>
            <a:ext cx="378630" cy="430887"/>
          </a:xfrm>
          <a:prstGeom prst="rect">
            <a:avLst/>
          </a:prstGeom>
        </p:spPr>
        <p:txBody>
          <a:bodyPr wrap="none">
            <a:spAutoFit/>
          </a:bodyPr>
          <a:lstStyle/>
          <a:p>
            <a:r>
              <a:rPr lang="en-US" altLang="zh-CN" sz="2200" b="1" i="1" dirty="0">
                <a:solidFill>
                  <a:prstClr val="black"/>
                </a:solidFill>
                <a:latin typeface="Times New Roman" pitchFamily="18" charset="0"/>
                <a:cs typeface="Times New Roman" pitchFamily="18" charset="0"/>
                <a:sym typeface="Symbol"/>
              </a:rPr>
              <a:t></a:t>
            </a:r>
            <a:endParaRPr lang="zh-CN" altLang="en-US" sz="2200" b="1" dirty="0"/>
          </a:p>
        </p:txBody>
      </p:sp>
      <p:sp>
        <p:nvSpPr>
          <p:cNvPr id="9" name="Rectangle 8"/>
          <p:cNvSpPr/>
          <p:nvPr/>
        </p:nvSpPr>
        <p:spPr>
          <a:xfrm>
            <a:off x="3491880" y="4397042"/>
            <a:ext cx="312906" cy="400110"/>
          </a:xfrm>
          <a:prstGeom prst="rect">
            <a:avLst/>
          </a:prstGeom>
        </p:spPr>
        <p:txBody>
          <a:bodyPr wrap="none">
            <a:spAutoFit/>
          </a:bodyPr>
          <a:lstStyle/>
          <a:p>
            <a:r>
              <a:rPr lang="en-US" altLang="zh-CN" sz="2000" b="1" dirty="0" smtClean="0">
                <a:solidFill>
                  <a:srgbClr val="0066FF"/>
                </a:solidFill>
                <a:latin typeface="Times New Roman" pitchFamily="18" charset="0"/>
                <a:cs typeface="Times New Roman" pitchFamily="18" charset="0"/>
                <a:sym typeface="Symbol"/>
              </a:rPr>
              <a:t>1</a:t>
            </a:r>
            <a:endParaRPr lang="zh-CN" altLang="en-US" sz="2000" b="1" dirty="0">
              <a:solidFill>
                <a:srgbClr val="0066FF"/>
              </a:solidFill>
            </a:endParaRPr>
          </a:p>
        </p:txBody>
      </p:sp>
      <p:sp>
        <p:nvSpPr>
          <p:cNvPr id="13" name="Rectangle 12"/>
          <p:cNvSpPr/>
          <p:nvPr/>
        </p:nvSpPr>
        <p:spPr>
          <a:xfrm>
            <a:off x="5766255" y="3505200"/>
            <a:ext cx="2694178" cy="1200329"/>
          </a:xfrm>
          <a:prstGeom prst="rect">
            <a:avLst/>
          </a:prstGeom>
        </p:spPr>
        <p:txBody>
          <a:bodyPr wrap="square">
            <a:spAutoFit/>
          </a:bodyPr>
          <a:lstStyle/>
          <a:p>
            <a:r>
              <a:rPr lang="en-US" altLang="zh-CN" sz="2400" dirty="0" smtClean="0">
                <a:latin typeface="Times New Roman" pitchFamily="18" charset="0"/>
                <a:cs typeface="Times New Roman" pitchFamily="18" charset="0"/>
                <a:sym typeface="Symbol"/>
              </a:rPr>
              <a:t>W = (</a:t>
            </a:r>
            <a:r>
              <a:rPr lang="en-US" altLang="zh-CN" sz="2400" dirty="0" smtClean="0">
                <a:latin typeface="Euclid Math Two" pitchFamily="18" charset="2"/>
              </a:rPr>
              <a:t>Z</a:t>
            </a:r>
            <a:r>
              <a:rPr lang="en-US" altLang="zh-CN" sz="2400" dirty="0">
                <a:latin typeface="Times New Roman" pitchFamily="18" charset="0"/>
                <a:cs typeface="Times New Roman" pitchFamily="18" charset="0"/>
              </a:rPr>
              <a:t>[</a:t>
            </a:r>
            <a:r>
              <a:rPr lang="en-US" altLang="zh-CN" sz="2400" i="1" dirty="0">
                <a:latin typeface="Times New Roman" pitchFamily="18" charset="0"/>
                <a:cs typeface="Times New Roman" pitchFamily="18" charset="0"/>
                <a:sym typeface="Symbol"/>
              </a:rPr>
              <a:t></a:t>
            </a:r>
            <a:r>
              <a:rPr lang="en-US" altLang="zh-CN" sz="2400" dirty="0" smtClean="0">
                <a:latin typeface="Times New Roman" pitchFamily="18" charset="0"/>
                <a:cs typeface="Times New Roman" pitchFamily="18" charset="0"/>
              </a:rPr>
              <a:t>]/</a:t>
            </a:r>
            <a:r>
              <a:rPr lang="en-US" altLang="zh-CN" sz="2400" dirty="0" smtClean="0">
                <a:solidFill>
                  <a:srgbClr val="FF0000"/>
                </a:solidFill>
                <a:latin typeface="Times New Roman" pitchFamily="18" charset="0"/>
                <a:cs typeface="Times New Roman" pitchFamily="18" charset="0"/>
              </a:rPr>
              <a:t>2</a:t>
            </a:r>
            <a:r>
              <a:rPr lang="en-US" altLang="zh-CN" sz="2400" dirty="0">
                <a:solidFill>
                  <a:srgbClr val="FF0000"/>
                </a:solidFill>
                <a:latin typeface="Euclid Math Two" pitchFamily="18" charset="2"/>
              </a:rPr>
              <a:t>Z</a:t>
            </a:r>
            <a:r>
              <a:rPr lang="en-US" altLang="zh-CN" sz="2400" dirty="0">
                <a:solidFill>
                  <a:srgbClr val="FF0000"/>
                </a:solidFill>
                <a:latin typeface="Times New Roman" pitchFamily="18" charset="0"/>
                <a:cs typeface="Times New Roman" pitchFamily="18" charset="0"/>
              </a:rPr>
              <a:t>[</a:t>
            </a:r>
            <a:r>
              <a:rPr lang="en-US" altLang="zh-CN" sz="2400" i="1" dirty="0">
                <a:solidFill>
                  <a:srgbClr val="FF0000"/>
                </a:solidFill>
                <a:latin typeface="Times New Roman" pitchFamily="18" charset="0"/>
                <a:cs typeface="Times New Roman" pitchFamily="18" charset="0"/>
                <a:sym typeface="Symbol"/>
              </a:rPr>
              <a:t></a:t>
            </a:r>
            <a:r>
              <a:rPr lang="en-US" altLang="zh-CN" sz="2400" dirty="0" smtClean="0">
                <a:solidFill>
                  <a:srgbClr val="FF0000"/>
                </a:solidFill>
                <a:latin typeface="Times New Roman" pitchFamily="18" charset="0"/>
                <a:cs typeface="Times New Roman" pitchFamily="18" charset="0"/>
              </a:rPr>
              <a:t>]</a:t>
            </a:r>
            <a:r>
              <a:rPr lang="en-US" altLang="zh-CN" sz="2400" dirty="0" smtClean="0">
                <a:latin typeface="Times New Roman" pitchFamily="18" charset="0"/>
                <a:cs typeface="Times New Roman" pitchFamily="18" charset="0"/>
              </a:rPr>
              <a:t>)</a:t>
            </a:r>
            <a:r>
              <a:rPr lang="en-US" altLang="zh-CN" sz="2400" i="1" baseline="30000" dirty="0" smtClean="0">
                <a:latin typeface="Times New Roman" pitchFamily="18" charset="0"/>
                <a:cs typeface="Times New Roman" pitchFamily="18" charset="0"/>
              </a:rPr>
              <a:t>n </a:t>
            </a:r>
            <a:r>
              <a:rPr lang="en-US" altLang="zh-CN"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Baseline (</a:t>
            </a:r>
            <a:r>
              <a:rPr lang="en-US" sz="2400" dirty="0" err="1" smtClean="0">
                <a:latin typeface="Times New Roman" pitchFamily="18" charset="0"/>
                <a:cs typeface="Times New Roman" pitchFamily="18" charset="0"/>
              </a:rPr>
              <a:t>uncoded</a:t>
            </a:r>
            <a:r>
              <a:rPr lang="en-US" sz="2400" dirty="0" smtClean="0">
                <a:latin typeface="Times New Roman" pitchFamily="18" charset="0"/>
                <a:cs typeface="Times New Roman" pitchFamily="18" charset="0"/>
              </a:rPr>
              <a:t>) LNC</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29766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2900" dirty="0" smtClean="0"/>
              <a:t>Encoding of LNC</a:t>
            </a:r>
            <a:endParaRPr lang="zh-CN" altLang="en-US" sz="2900" dirty="0"/>
          </a:p>
        </p:txBody>
      </p:sp>
      <p:sp>
        <p:nvSpPr>
          <p:cNvPr id="3" name="Content Placeholder 2"/>
          <p:cNvSpPr>
            <a:spLocks noGrp="1"/>
          </p:cNvSpPr>
          <p:nvPr>
            <p:ph idx="1"/>
          </p:nvPr>
        </p:nvSpPr>
        <p:spPr>
          <a:xfrm>
            <a:off x="251519" y="1628800"/>
            <a:ext cx="4968553" cy="1944216"/>
          </a:xfrm>
        </p:spPr>
        <p:txBody>
          <a:bodyPr/>
          <a:lstStyle/>
          <a:p>
            <a:pPr marL="0" lvl="1" indent="0">
              <a:buNone/>
            </a:pPr>
            <a:r>
              <a:rPr lang="en-US" altLang="zh-CN" sz="2400" dirty="0" smtClean="0"/>
              <a:t>The </a:t>
            </a:r>
            <a:r>
              <a:rPr lang="en-US" altLang="zh-CN" sz="2400" dirty="0"/>
              <a:t>encoding function </a:t>
            </a:r>
            <a:r>
              <a:rPr lang="en-US" altLang="zh-CN" sz="2400" dirty="0" smtClean="0">
                <a:solidFill>
                  <a:srgbClr val="FF0000"/>
                </a:solidFill>
                <a:latin typeface="Euclid Math One" pitchFamily="18" charset="2"/>
              </a:rPr>
              <a:t>E</a:t>
            </a:r>
            <a:r>
              <a:rPr lang="en-US" altLang="zh-CN" sz="2400" dirty="0" smtClean="0"/>
              <a:t> maps </a:t>
            </a:r>
            <a:r>
              <a:rPr lang="en-US" altLang="zh-CN" sz="2400" dirty="0"/>
              <a:t>each </a:t>
            </a:r>
            <a:r>
              <a:rPr lang="en-US" altLang="zh-CN" sz="2400" dirty="0" err="1" smtClean="0"/>
              <a:t>coset</a:t>
            </a:r>
            <a:r>
              <a:rPr lang="en-US" altLang="zh-CN" sz="2400" dirty="0" smtClean="0"/>
              <a:t> </a:t>
            </a:r>
            <a:r>
              <a:rPr lang="en-US" altLang="zh-CN" sz="2400" b="1" dirty="0" err="1" smtClean="0">
                <a:solidFill>
                  <a:srgbClr val="0000FF"/>
                </a:solidFill>
              </a:rPr>
              <a:t>w</a:t>
            </a:r>
            <a:r>
              <a:rPr lang="en-US" altLang="zh-CN" sz="2400" i="1" baseline="-25000" dirty="0" err="1" smtClean="0">
                <a:solidFill>
                  <a:srgbClr val="0000FF"/>
                </a:solidFill>
              </a:rPr>
              <a:t>l</a:t>
            </a:r>
            <a:r>
              <a:rPr lang="en-US" altLang="zh-CN" sz="2400" dirty="0" smtClean="0"/>
              <a:t> </a:t>
            </a:r>
            <a:r>
              <a:rPr lang="en-US" altLang="zh-CN" sz="2400" dirty="0" smtClean="0">
                <a:sym typeface="Symbol"/>
              </a:rPr>
              <a:t></a:t>
            </a:r>
            <a:r>
              <a:rPr lang="en-US" altLang="zh-CN" sz="2400" dirty="0" smtClean="0"/>
              <a:t> </a:t>
            </a:r>
            <a:r>
              <a:rPr lang="en-US" altLang="zh-CN" sz="2400" dirty="0" smtClean="0">
                <a:solidFill>
                  <a:srgbClr val="0000FF"/>
                </a:solidFill>
                <a:sym typeface="Symbol"/>
              </a:rPr>
              <a:t>W </a:t>
            </a:r>
            <a:r>
              <a:rPr lang="en-US" altLang="zh-CN" sz="2400" dirty="0">
                <a:solidFill>
                  <a:srgbClr val="0000FF"/>
                </a:solidFill>
                <a:sym typeface="Symbol"/>
              </a:rPr>
              <a:t>= /</a:t>
            </a:r>
            <a:r>
              <a:rPr lang="en-US" altLang="zh-CN" sz="2400" dirty="0" smtClean="0"/>
              <a:t> to a </a:t>
            </a:r>
            <a:r>
              <a:rPr lang="en-US" altLang="zh-CN" sz="2400" dirty="0" err="1">
                <a:solidFill>
                  <a:srgbClr val="0000FF"/>
                </a:solidFill>
              </a:rPr>
              <a:t>coset</a:t>
            </a:r>
            <a:r>
              <a:rPr lang="en-US" altLang="zh-CN" sz="2400" dirty="0">
                <a:solidFill>
                  <a:srgbClr val="0000FF"/>
                </a:solidFill>
              </a:rPr>
              <a:t> </a:t>
            </a:r>
            <a:r>
              <a:rPr lang="en-US" altLang="zh-CN" sz="2400" dirty="0" smtClean="0">
                <a:solidFill>
                  <a:srgbClr val="0000FF"/>
                </a:solidFill>
              </a:rPr>
              <a:t>leader </a:t>
            </a:r>
            <a:r>
              <a:rPr lang="en-US" altLang="zh-CN" sz="2400" b="1" dirty="0" smtClean="0">
                <a:solidFill>
                  <a:srgbClr val="0000FF"/>
                </a:solidFill>
              </a:rPr>
              <a:t>x</a:t>
            </a:r>
            <a:r>
              <a:rPr lang="en-US" altLang="zh-CN" sz="2400" i="1" baseline="-25000" dirty="0" smtClean="0">
                <a:solidFill>
                  <a:srgbClr val="0000FF"/>
                </a:solidFill>
              </a:rPr>
              <a:t>l</a:t>
            </a:r>
            <a:r>
              <a:rPr lang="en-US" altLang="zh-CN" dirty="0">
                <a:sym typeface="Symbol"/>
              </a:rPr>
              <a:t> </a:t>
            </a:r>
            <a:r>
              <a:rPr lang="en-US" altLang="zh-CN" dirty="0" smtClean="0">
                <a:sym typeface="Symbol"/>
              </a:rPr>
              <a:t></a:t>
            </a:r>
            <a:r>
              <a:rPr lang="en-US" altLang="zh-CN" sz="2400" dirty="0" smtClean="0">
                <a:solidFill>
                  <a:srgbClr val="0066FF"/>
                </a:solidFill>
              </a:rPr>
              <a:t> </a:t>
            </a:r>
            <a:r>
              <a:rPr lang="en-US" altLang="zh-CN" b="1" dirty="0" err="1" smtClean="0">
                <a:solidFill>
                  <a:srgbClr val="0000FF"/>
                </a:solidFill>
              </a:rPr>
              <a:t>w</a:t>
            </a:r>
            <a:r>
              <a:rPr lang="en-US" altLang="zh-CN" i="1" baseline="-25000" dirty="0" err="1" smtClean="0">
                <a:solidFill>
                  <a:srgbClr val="0000FF"/>
                </a:solidFill>
              </a:rPr>
              <a:t>l</a:t>
            </a:r>
            <a:r>
              <a:rPr lang="en-US" altLang="zh-CN" sz="2400" dirty="0" smtClean="0"/>
              <a:t>,</a:t>
            </a:r>
            <a:r>
              <a:rPr lang="en-US" altLang="zh-CN" sz="2400" dirty="0" smtClean="0">
                <a:solidFill>
                  <a:srgbClr val="0066FF"/>
                </a:solidFill>
              </a:rPr>
              <a:t> </a:t>
            </a:r>
            <a:r>
              <a:rPr lang="en-US" altLang="zh-CN" sz="2400" dirty="0" smtClean="0"/>
              <a:t>which is in the </a:t>
            </a:r>
            <a:r>
              <a:rPr lang="en-US" altLang="zh-CN" sz="2400" dirty="0" smtClean="0">
                <a:solidFill>
                  <a:schemeClr val="bg2">
                    <a:lumMod val="50000"/>
                  </a:schemeClr>
                </a:solidFill>
              </a:rPr>
              <a:t>fundamental </a:t>
            </a:r>
            <a:r>
              <a:rPr lang="en-US" altLang="zh-CN" sz="2400" dirty="0" err="1" smtClean="0">
                <a:solidFill>
                  <a:schemeClr val="bg2">
                    <a:lumMod val="50000"/>
                  </a:schemeClr>
                </a:solidFill>
              </a:rPr>
              <a:t>Voronoi</a:t>
            </a:r>
            <a:r>
              <a:rPr lang="en-US" altLang="zh-CN" sz="2400" dirty="0" smtClean="0">
                <a:solidFill>
                  <a:schemeClr val="bg2">
                    <a:lumMod val="50000"/>
                  </a:schemeClr>
                </a:solidFill>
              </a:rPr>
              <a:t> region </a:t>
            </a:r>
            <a:r>
              <a:rPr lang="en-US" altLang="zh-CN" sz="2400" dirty="0" smtClean="0">
                <a:solidFill>
                  <a:schemeClr val="bg2">
                    <a:lumMod val="50000"/>
                  </a:schemeClr>
                </a:solidFill>
                <a:latin typeface="Euclid Math One" pitchFamily="18" charset="2"/>
              </a:rPr>
              <a:t>V</a:t>
            </a:r>
            <a:r>
              <a:rPr lang="en-US" altLang="zh-CN" sz="2400" dirty="0" smtClean="0">
                <a:solidFill>
                  <a:schemeClr val="bg2">
                    <a:lumMod val="50000"/>
                  </a:schemeClr>
                </a:solidFill>
                <a:sym typeface="Symbol"/>
              </a:rPr>
              <a:t>()</a:t>
            </a:r>
            <a:r>
              <a:rPr lang="en-US" altLang="zh-CN" sz="2400" dirty="0" smtClean="0">
                <a:solidFill>
                  <a:schemeClr val="bg2">
                    <a:lumMod val="25000"/>
                  </a:schemeClr>
                </a:solidFill>
                <a:sym typeface="Symbol"/>
              </a:rPr>
              <a:t> </a:t>
            </a:r>
            <a:r>
              <a:rPr lang="en-US" altLang="zh-CN" sz="2400" dirty="0" smtClean="0"/>
              <a:t>of </a:t>
            </a:r>
            <a:r>
              <a:rPr lang="en-US" altLang="zh-CN" sz="2400" dirty="0" smtClean="0">
                <a:sym typeface="Symbol"/>
              </a:rPr>
              <a:t>. </a:t>
            </a:r>
            <a:r>
              <a:rPr lang="en-US" altLang="zh-CN" sz="2400" dirty="0" smtClean="0">
                <a:solidFill>
                  <a:srgbClr val="0066FF"/>
                </a:solidFill>
              </a:rPr>
              <a:t> </a:t>
            </a:r>
            <a:endParaRPr lang="en-US" altLang="zh-CN" sz="2400" dirty="0"/>
          </a:p>
        </p:txBody>
      </p:sp>
      <p:sp>
        <p:nvSpPr>
          <p:cNvPr id="4" name="Slide Number Placeholder 3"/>
          <p:cNvSpPr>
            <a:spLocks noGrp="1"/>
          </p:cNvSpPr>
          <p:nvPr>
            <p:ph type="sldNum" sz="quarter" idx="10"/>
          </p:nvPr>
        </p:nvSpPr>
        <p:spPr/>
        <p:txBody>
          <a:bodyPr/>
          <a:lstStyle/>
          <a:p>
            <a:pPr>
              <a:defRPr/>
            </a:pPr>
            <a:fld id="{E856EBEC-7BE2-4B15-88BC-F34BB066B340}" type="slidenum">
              <a:rPr lang="en-US" altLang="zh-CN" smtClean="0"/>
              <a:pPr>
                <a:defRPr/>
              </a:pPr>
              <a:t>19</a:t>
            </a:fld>
            <a:endParaRPr lang="en-US" altLang="zh-CN"/>
          </a:p>
        </p:txBody>
      </p:sp>
      <p:pic>
        <p:nvPicPr>
          <p:cNvPr id="9" name="Picture 6" descr="C:\Documents and Settings\user\Local Settings\Temporary Internet Files\Content.IE5\BSX3C306\GF4[1].gif"/>
          <p:cNvPicPr>
            <a:picLocks noChangeAspect="1" noChangeArrowheads="1"/>
          </p:cNvPicPr>
          <p:nvPr/>
        </p:nvPicPr>
        <p:blipFill>
          <a:blip r:embed="rId2" cstate="print"/>
          <a:srcRect/>
          <a:stretch>
            <a:fillRect/>
          </a:stretch>
        </p:blipFill>
        <p:spPr bwMode="auto">
          <a:xfrm>
            <a:off x="5415311" y="1196752"/>
            <a:ext cx="3477169" cy="2871351"/>
          </a:xfrm>
          <a:prstGeom prst="rect">
            <a:avLst/>
          </a:prstGeom>
          <a:noFill/>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140111"/>
            <a:ext cx="6264695" cy="260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724128" y="4253026"/>
            <a:ext cx="2842445" cy="430887"/>
          </a:xfrm>
          <a:prstGeom prst="rect">
            <a:avLst/>
          </a:prstGeom>
        </p:spPr>
        <p:txBody>
          <a:bodyPr wrap="none">
            <a:spAutoFit/>
          </a:bodyPr>
          <a:lstStyle/>
          <a:p>
            <a:r>
              <a:rPr lang="en-US" altLang="zh-CN" sz="2200" dirty="0">
                <a:latin typeface="Euclid Math Two" pitchFamily="18" charset="2"/>
              </a:rPr>
              <a:t>Z</a:t>
            </a:r>
            <a:r>
              <a:rPr lang="en-US" altLang="zh-CN" sz="2200" dirty="0"/>
              <a:t>[</a:t>
            </a:r>
            <a:r>
              <a:rPr lang="en-US" altLang="zh-CN" sz="2200" i="1" dirty="0">
                <a:sym typeface="Symbol"/>
              </a:rPr>
              <a:t></a:t>
            </a:r>
            <a:r>
              <a:rPr lang="en-US" altLang="zh-CN" sz="2200" dirty="0" smtClean="0"/>
              <a:t>]/</a:t>
            </a:r>
            <a:r>
              <a:rPr lang="en-US" altLang="zh-CN" sz="2200" dirty="0" smtClean="0">
                <a:solidFill>
                  <a:srgbClr val="FF0000"/>
                </a:solidFill>
                <a:sym typeface="Symbol"/>
              </a:rPr>
              <a:t>2</a:t>
            </a:r>
            <a:r>
              <a:rPr lang="en-US" altLang="zh-CN" sz="2200" dirty="0" smtClean="0">
                <a:solidFill>
                  <a:srgbClr val="FF0000"/>
                </a:solidFill>
                <a:latin typeface="Euclid Math Two" pitchFamily="18" charset="2"/>
              </a:rPr>
              <a:t>Z</a:t>
            </a:r>
            <a:r>
              <a:rPr lang="en-US" altLang="zh-CN" sz="2200" dirty="0">
                <a:solidFill>
                  <a:srgbClr val="FF0000"/>
                </a:solidFill>
              </a:rPr>
              <a:t>[</a:t>
            </a:r>
            <a:r>
              <a:rPr lang="en-US" altLang="zh-CN" sz="2200" i="1" dirty="0">
                <a:solidFill>
                  <a:srgbClr val="FF0000"/>
                </a:solidFill>
                <a:sym typeface="Symbol"/>
              </a:rPr>
              <a:t></a:t>
            </a:r>
            <a:r>
              <a:rPr lang="en-US" altLang="zh-CN" sz="2200" dirty="0">
                <a:solidFill>
                  <a:srgbClr val="FF0000"/>
                </a:solidFill>
              </a:rPr>
              <a:t>]</a:t>
            </a:r>
            <a:r>
              <a:rPr lang="en-US" altLang="zh-CN" sz="2200" dirty="0"/>
              <a:t>, </a:t>
            </a:r>
            <a:r>
              <a:rPr lang="en-US" altLang="zh-CN" sz="2200" dirty="0">
                <a:sym typeface="Symbol"/>
              </a:rPr>
              <a:t>/</a:t>
            </a:r>
            <a:r>
              <a:rPr lang="en-US" altLang="zh-CN" sz="2200" dirty="0">
                <a:solidFill>
                  <a:srgbClr val="FF0000"/>
                </a:solidFill>
                <a:sym typeface="Symbol"/>
              </a:rPr>
              <a:t></a:t>
            </a:r>
            <a:r>
              <a:rPr lang="en-US" altLang="zh-CN" sz="2200" dirty="0">
                <a:sym typeface="Symbol"/>
              </a:rPr>
              <a:t> = </a:t>
            </a:r>
            <a:r>
              <a:rPr lang="en-US" altLang="zh-CN" sz="2200" dirty="0">
                <a:latin typeface="Euclid Math Two" pitchFamily="18" charset="2"/>
                <a:sym typeface="Symbol"/>
              </a:rPr>
              <a:t>F</a:t>
            </a:r>
            <a:r>
              <a:rPr lang="en-US" altLang="zh-CN" sz="2200" baseline="-25000" dirty="0">
                <a:sym typeface="Symbol"/>
              </a:rPr>
              <a:t>4 </a:t>
            </a:r>
            <a:endParaRPr lang="en-US" sz="2200" dirty="0"/>
          </a:p>
        </p:txBody>
      </p:sp>
    </p:spTree>
    <p:extLst>
      <p:ext uri="{BB962C8B-B14F-4D97-AF65-F5344CB8AC3E}">
        <p14:creationId xmlns:p14="http://schemas.microsoft.com/office/powerpoint/2010/main" val="2463528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References</a:t>
            </a:r>
            <a:endParaRPr lang="zh-CN" altLang="en-US" dirty="0"/>
          </a:p>
        </p:txBody>
      </p:sp>
      <p:sp>
        <p:nvSpPr>
          <p:cNvPr id="3" name="Content Placeholder 2"/>
          <p:cNvSpPr>
            <a:spLocks noGrp="1"/>
          </p:cNvSpPr>
          <p:nvPr>
            <p:ph idx="1"/>
          </p:nvPr>
        </p:nvSpPr>
        <p:spPr>
          <a:xfrm>
            <a:off x="381000" y="1124744"/>
            <a:ext cx="8305800" cy="5112568"/>
          </a:xfrm>
        </p:spPr>
        <p:txBody>
          <a:bodyPr/>
          <a:lstStyle/>
          <a:p>
            <a:pPr lvl="1"/>
            <a:r>
              <a:rPr lang="en-US" altLang="zh-CN" dirty="0" smtClean="0"/>
              <a:t>B. </a:t>
            </a:r>
            <a:r>
              <a:rPr lang="en-US" altLang="zh-CN" dirty="0" err="1" smtClean="0"/>
              <a:t>Nazer</a:t>
            </a:r>
            <a:r>
              <a:rPr lang="en-US" altLang="zh-CN" dirty="0" smtClean="0"/>
              <a:t> and M. </a:t>
            </a:r>
            <a:r>
              <a:rPr lang="en-US" altLang="zh-CN" dirty="0" err="1" smtClean="0"/>
              <a:t>Gastpar</a:t>
            </a:r>
            <a:r>
              <a:rPr lang="en-US" altLang="zh-CN" dirty="0" smtClean="0"/>
              <a:t>, “</a:t>
            </a:r>
            <a:r>
              <a:rPr lang="en-US" altLang="zh-CN" b="1" dirty="0" smtClean="0"/>
              <a:t>Reliable physical layer network coding</a:t>
            </a:r>
            <a:r>
              <a:rPr lang="en-US" altLang="zh-CN" dirty="0" smtClean="0"/>
              <a:t>,” </a:t>
            </a:r>
            <a:r>
              <a:rPr lang="en-US" altLang="zh-CN" i="1" dirty="0" smtClean="0"/>
              <a:t>Proceedings </a:t>
            </a:r>
            <a:r>
              <a:rPr lang="en-US" altLang="zh-CN" i="1" dirty="0"/>
              <a:t>of the IEEE</a:t>
            </a:r>
            <a:r>
              <a:rPr lang="en-US" altLang="zh-CN" dirty="0"/>
              <a:t>, vol. 99, no. 3, </a:t>
            </a:r>
            <a:r>
              <a:rPr lang="en-US" altLang="zh-CN" dirty="0" smtClean="0"/>
              <a:t>Mar</a:t>
            </a:r>
            <a:r>
              <a:rPr lang="en-US" altLang="zh-CN" dirty="0"/>
              <a:t>., 2011</a:t>
            </a:r>
            <a:r>
              <a:rPr lang="en-US" altLang="zh-CN" dirty="0" smtClean="0"/>
              <a:t>.</a:t>
            </a:r>
          </a:p>
          <a:p>
            <a:pPr lvl="1">
              <a:spcBef>
                <a:spcPts val="1800"/>
              </a:spcBef>
            </a:pPr>
            <a:r>
              <a:rPr lang="en-US" altLang="zh-CN" dirty="0"/>
              <a:t>C. </a:t>
            </a:r>
            <a:r>
              <a:rPr lang="en-US" altLang="zh-CN" dirty="0" err="1"/>
              <a:t>Feng</a:t>
            </a:r>
            <a:r>
              <a:rPr lang="en-US" altLang="zh-CN" dirty="0"/>
              <a:t>, D. Silva, and F. R. </a:t>
            </a:r>
            <a:r>
              <a:rPr lang="en-US" altLang="zh-CN" dirty="0" err="1"/>
              <a:t>Kschischang</a:t>
            </a:r>
            <a:r>
              <a:rPr lang="en-US" altLang="zh-CN" dirty="0"/>
              <a:t>, “</a:t>
            </a:r>
            <a:r>
              <a:rPr lang="en-US" altLang="zh-CN" b="1" dirty="0"/>
              <a:t>An algebraic approach </a:t>
            </a:r>
            <a:r>
              <a:rPr lang="en-US" altLang="zh-CN" b="1" dirty="0" smtClean="0"/>
              <a:t>to physical-layer </a:t>
            </a:r>
            <a:r>
              <a:rPr lang="en-US" altLang="zh-CN" b="1" dirty="0"/>
              <a:t>network coding</a:t>
            </a:r>
            <a:r>
              <a:rPr lang="en-US" altLang="zh-CN" dirty="0" smtClean="0"/>
              <a:t>,” </a:t>
            </a:r>
            <a:r>
              <a:rPr lang="en-US" altLang="zh-CN" i="1" dirty="0" smtClean="0"/>
              <a:t>IEEE Transactions on Information Theory</a:t>
            </a:r>
            <a:r>
              <a:rPr lang="en-US" altLang="zh-CN" dirty="0" smtClean="0"/>
              <a:t>, </a:t>
            </a:r>
            <a:r>
              <a:rPr lang="en-US" altLang="zh-CN" dirty="0"/>
              <a:t>vol. 59, pp. 7576-7596, no. 11, Nov. 2013.</a:t>
            </a:r>
            <a:endParaRPr lang="en-US" altLang="zh-CN" dirty="0" smtClean="0"/>
          </a:p>
          <a:p>
            <a:pPr lvl="1">
              <a:spcBef>
                <a:spcPts val="1800"/>
              </a:spcBef>
            </a:pPr>
            <a:r>
              <a:rPr lang="en-US" altLang="zh-CN" dirty="0" smtClean="0"/>
              <a:t>Q</a:t>
            </a:r>
            <a:r>
              <a:rPr lang="en-US" altLang="zh-CN" dirty="0"/>
              <a:t>. T. Sun, J. Yuan, T. Huang and W. K. Shum, “</a:t>
            </a:r>
            <a:r>
              <a:rPr lang="en-US" altLang="zh-CN" b="1" dirty="0"/>
              <a:t>Lattice network codes based on Eisenstein integers</a:t>
            </a:r>
            <a:r>
              <a:rPr lang="en-US" altLang="zh-CN" dirty="0"/>
              <a:t>,” </a:t>
            </a:r>
            <a:r>
              <a:rPr lang="en-US" altLang="zh-CN" i="1" dirty="0"/>
              <a:t>IEEE Transactions on Communications</a:t>
            </a:r>
            <a:r>
              <a:rPr lang="en-US" altLang="zh-CN" dirty="0"/>
              <a:t>, vol. 61, no. 7, </a:t>
            </a:r>
            <a:r>
              <a:rPr lang="en-US" altLang="zh-CN" dirty="0" smtClean="0"/>
              <a:t>Jul</a:t>
            </a:r>
            <a:r>
              <a:rPr lang="en-US" altLang="zh-CN" dirty="0"/>
              <a:t>., 2013</a:t>
            </a:r>
            <a:r>
              <a:rPr lang="en-US" altLang="zh-CN" dirty="0" smtClean="0"/>
              <a:t>.</a:t>
            </a:r>
          </a:p>
        </p:txBody>
      </p:sp>
      <p:sp>
        <p:nvSpPr>
          <p:cNvPr id="4" name="Slide Number Placeholder 3"/>
          <p:cNvSpPr>
            <a:spLocks noGrp="1"/>
          </p:cNvSpPr>
          <p:nvPr>
            <p:ph type="sldNum" sz="quarter" idx="10"/>
          </p:nvPr>
        </p:nvSpPr>
        <p:spPr/>
        <p:txBody>
          <a:bodyPr/>
          <a:lstStyle/>
          <a:p>
            <a:pPr>
              <a:defRPr/>
            </a:pPr>
            <a:fld id="{E856EBEC-7BE2-4B15-88BC-F34BB066B340}" type="slidenum">
              <a:rPr lang="en-US" altLang="zh-CN" smtClean="0"/>
              <a:pPr>
                <a:defRPr/>
              </a:pPr>
              <a:t>2</a:t>
            </a:fld>
            <a:endParaRPr lang="en-US" altLang="zh-CN"/>
          </a:p>
        </p:txBody>
      </p:sp>
    </p:spTree>
    <p:extLst>
      <p:ext uri="{BB962C8B-B14F-4D97-AF65-F5344CB8AC3E}">
        <p14:creationId xmlns:p14="http://schemas.microsoft.com/office/powerpoint/2010/main" val="440383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140111"/>
            <a:ext cx="6264695" cy="260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altLang="zh-CN" sz="2900" dirty="0" smtClean="0"/>
              <a:t>Decoding of LNC at the relay</a:t>
            </a:r>
            <a:endParaRPr lang="zh-CN" altLang="en-US" sz="2900" dirty="0"/>
          </a:p>
        </p:txBody>
      </p:sp>
      <p:sp>
        <p:nvSpPr>
          <p:cNvPr id="3" name="Content Placeholder 2"/>
          <p:cNvSpPr>
            <a:spLocks noGrp="1"/>
          </p:cNvSpPr>
          <p:nvPr>
            <p:ph idx="1"/>
          </p:nvPr>
        </p:nvSpPr>
        <p:spPr>
          <a:xfrm>
            <a:off x="323528" y="1023814"/>
            <a:ext cx="8496944" cy="2261170"/>
          </a:xfrm>
        </p:spPr>
        <p:txBody>
          <a:bodyPr/>
          <a:lstStyle/>
          <a:p>
            <a:pPr lvl="1">
              <a:lnSpc>
                <a:spcPct val="150000"/>
              </a:lnSpc>
            </a:pPr>
            <a:r>
              <a:rPr lang="en-US" altLang="zh-CN" sz="2400" dirty="0" smtClean="0"/>
              <a:t>Received signal vector		         </a:t>
            </a:r>
            <a:r>
              <a:rPr lang="en-US" altLang="zh-CN" dirty="0" smtClean="0"/>
              <a:t>,   </a:t>
            </a:r>
            <a:r>
              <a:rPr lang="en-US" altLang="zh-CN" i="1" dirty="0" smtClean="0"/>
              <a:t>h</a:t>
            </a:r>
            <a:r>
              <a:rPr lang="en-US" altLang="zh-CN" i="1" baseline="-25000" dirty="0" smtClean="0"/>
              <a:t>l</a:t>
            </a:r>
            <a:r>
              <a:rPr lang="en-US" altLang="zh-CN" dirty="0" smtClean="0"/>
              <a:t> </a:t>
            </a:r>
            <a:r>
              <a:rPr lang="en-US" altLang="zh-CN" dirty="0" smtClean="0">
                <a:sym typeface="Symbol"/>
              </a:rPr>
              <a:t></a:t>
            </a:r>
            <a:r>
              <a:rPr lang="en-US" altLang="zh-CN" sz="2400" dirty="0" smtClean="0"/>
              <a:t> </a:t>
            </a:r>
            <a:r>
              <a:rPr lang="en-US" altLang="zh-CN" sz="2400" dirty="0" smtClean="0">
                <a:latin typeface="Euclid Math Two" pitchFamily="18" charset="2"/>
              </a:rPr>
              <a:t>C</a:t>
            </a:r>
          </a:p>
          <a:p>
            <a:pPr lvl="1">
              <a:lnSpc>
                <a:spcPct val="150000"/>
              </a:lnSpc>
            </a:pPr>
            <a:r>
              <a:rPr lang="en-US" altLang="zh-CN" sz="2400" dirty="0" smtClean="0"/>
              <a:t>Relay’s goal: based on </a:t>
            </a:r>
            <a:r>
              <a:rPr lang="en-US" altLang="zh-CN" i="1" dirty="0">
                <a:solidFill>
                  <a:srgbClr val="FF0000"/>
                </a:solidFill>
                <a:sym typeface="Symbol"/>
              </a:rPr>
              <a:t></a:t>
            </a:r>
            <a:r>
              <a:rPr lang="en-US" altLang="zh-CN" b="1" dirty="0" smtClean="0">
                <a:solidFill>
                  <a:srgbClr val="FF0000"/>
                </a:solidFill>
                <a:sym typeface="Symbol"/>
              </a:rPr>
              <a:t>y</a:t>
            </a:r>
            <a:r>
              <a:rPr lang="en-US" altLang="zh-CN" sz="2400" dirty="0" smtClean="0"/>
              <a:t>, decode                        ,   </a:t>
            </a:r>
            <a:r>
              <a:rPr lang="en-US" altLang="zh-CN" sz="2400" i="1" dirty="0" smtClean="0"/>
              <a:t>a</a:t>
            </a:r>
            <a:r>
              <a:rPr lang="en-US" altLang="zh-CN" sz="2400" i="1" baseline="-25000" dirty="0" smtClean="0"/>
              <a:t>l</a:t>
            </a:r>
            <a:r>
              <a:rPr lang="en-US" altLang="zh-CN" sz="2400" dirty="0" smtClean="0"/>
              <a:t> </a:t>
            </a:r>
            <a:r>
              <a:rPr lang="en-US" altLang="zh-CN" sz="2400" dirty="0" smtClean="0">
                <a:sym typeface="Symbol"/>
              </a:rPr>
              <a:t> </a:t>
            </a:r>
            <a:r>
              <a:rPr lang="en-US" altLang="zh-CN" sz="2400" i="1" dirty="0" smtClean="0"/>
              <a:t>R</a:t>
            </a:r>
          </a:p>
          <a:p>
            <a:pPr lvl="1">
              <a:lnSpc>
                <a:spcPct val="150000"/>
              </a:lnSpc>
            </a:pPr>
            <a:r>
              <a:rPr lang="en-US" altLang="zh-CN" sz="2400" dirty="0" smtClean="0"/>
              <a:t>The real message decoded is  </a:t>
            </a:r>
            <a:r>
              <a:rPr lang="en-US" altLang="zh-CN" sz="2400" b="1" dirty="0" smtClean="0">
                <a:solidFill>
                  <a:srgbClr val="0000FF"/>
                </a:solidFill>
              </a:rPr>
              <a:t>û = </a:t>
            </a:r>
            <a:r>
              <a:rPr lang="en-US" altLang="zh-CN" sz="2400" i="1" dirty="0" smtClean="0">
                <a:solidFill>
                  <a:srgbClr val="0000FF"/>
                </a:solidFill>
                <a:sym typeface="Symbol"/>
              </a:rPr>
              <a:t></a:t>
            </a:r>
            <a:r>
              <a:rPr lang="en-US" altLang="zh-CN" sz="2400" dirty="0" smtClean="0">
                <a:solidFill>
                  <a:srgbClr val="0000FF"/>
                </a:solidFill>
              </a:rPr>
              <a:t>(</a:t>
            </a:r>
            <a:r>
              <a:rPr lang="en-US" altLang="zh-CN" sz="2400" dirty="0" smtClean="0">
                <a:solidFill>
                  <a:srgbClr val="0000FF"/>
                </a:solidFill>
                <a:latin typeface="Euclid Math One" pitchFamily="18" charset="2"/>
              </a:rPr>
              <a:t>D</a:t>
            </a:r>
            <a:r>
              <a:rPr lang="en-US" altLang="zh-CN" sz="2400" baseline="-25000" dirty="0" smtClean="0">
                <a:solidFill>
                  <a:srgbClr val="0000FF"/>
                </a:solidFill>
                <a:sym typeface="Symbol"/>
              </a:rPr>
              <a:t></a:t>
            </a:r>
            <a:r>
              <a:rPr lang="en-US" altLang="zh-CN" sz="2400" dirty="0" smtClean="0">
                <a:solidFill>
                  <a:srgbClr val="0000FF"/>
                </a:solidFill>
              </a:rPr>
              <a:t>(</a:t>
            </a:r>
            <a:r>
              <a:rPr lang="en-US" altLang="zh-CN" sz="2400" i="1" dirty="0" smtClean="0">
                <a:solidFill>
                  <a:srgbClr val="0000FF"/>
                </a:solidFill>
                <a:sym typeface="Symbol"/>
              </a:rPr>
              <a:t></a:t>
            </a:r>
            <a:r>
              <a:rPr lang="en-US" altLang="zh-CN" sz="2400" b="1" dirty="0" smtClean="0">
                <a:solidFill>
                  <a:srgbClr val="0000FF"/>
                </a:solidFill>
              </a:rPr>
              <a:t>y</a:t>
            </a:r>
            <a:r>
              <a:rPr lang="en-US" altLang="zh-CN" sz="2400" dirty="0" smtClean="0">
                <a:solidFill>
                  <a:srgbClr val="0000FF"/>
                </a:solidFill>
              </a:rPr>
              <a:t>))</a:t>
            </a:r>
          </a:p>
        </p:txBody>
      </p:sp>
      <p:sp>
        <p:nvSpPr>
          <p:cNvPr id="4" name="Slide Number Placeholder 3"/>
          <p:cNvSpPr>
            <a:spLocks noGrp="1"/>
          </p:cNvSpPr>
          <p:nvPr>
            <p:ph type="sldNum" sz="quarter" idx="10"/>
          </p:nvPr>
        </p:nvSpPr>
        <p:spPr/>
        <p:txBody>
          <a:bodyPr/>
          <a:lstStyle/>
          <a:p>
            <a:pPr>
              <a:defRPr/>
            </a:pPr>
            <a:fld id="{E856EBEC-7BE2-4B15-88BC-F34BB066B340}" type="slidenum">
              <a:rPr lang="en-US" altLang="zh-CN" smtClean="0"/>
              <a:pPr>
                <a:defRPr/>
              </a:pPr>
              <a:t>20</a:t>
            </a:fld>
            <a:endParaRPr lang="en-US" altLang="zh-CN"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Object 6"/>
          <p:cNvGraphicFramePr>
            <a:graphicFrameLocks noChangeAspect="1"/>
          </p:cNvGraphicFramePr>
          <p:nvPr>
            <p:extLst>
              <p:ext uri="{D42A27DB-BD31-4B8C-83A1-F6EECF244321}">
                <p14:modId xmlns:p14="http://schemas.microsoft.com/office/powerpoint/2010/main" val="4134667906"/>
              </p:ext>
            </p:extLst>
          </p:nvPr>
        </p:nvGraphicFramePr>
        <p:xfrm>
          <a:off x="3648596" y="1098828"/>
          <a:ext cx="2029968" cy="563880"/>
        </p:xfrm>
        <a:graphic>
          <a:graphicData uri="http://schemas.openxmlformats.org/presentationml/2006/ole">
            <mc:AlternateContent xmlns:mc="http://schemas.openxmlformats.org/markup-compatibility/2006">
              <mc:Choice xmlns:v="urn:schemas-microsoft-com:vml" Requires="v">
                <p:oleObj spid="_x0000_s169162" name="Equation" r:id="rId5" imgW="914400" imgH="253800" progId="">
                  <p:embed/>
                </p:oleObj>
              </mc:Choice>
              <mc:Fallback>
                <p:oleObj name="Equation" r:id="rId5" imgW="914400" imgH="2538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8596" y="1098828"/>
                        <a:ext cx="2029968" cy="5638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 name="Object 9"/>
          <p:cNvGraphicFramePr>
            <a:graphicFrameLocks noChangeAspect="1"/>
          </p:cNvGraphicFramePr>
          <p:nvPr>
            <p:extLst>
              <p:ext uri="{D42A27DB-BD31-4B8C-83A1-F6EECF244321}">
                <p14:modId xmlns:p14="http://schemas.microsoft.com/office/powerpoint/2010/main" val="3181612799"/>
              </p:ext>
            </p:extLst>
          </p:nvPr>
        </p:nvGraphicFramePr>
        <p:xfrm>
          <a:off x="5076056" y="1726208"/>
          <a:ext cx="1719088" cy="563636"/>
        </p:xfrm>
        <a:graphic>
          <a:graphicData uri="http://schemas.openxmlformats.org/presentationml/2006/ole">
            <mc:AlternateContent xmlns:mc="http://schemas.openxmlformats.org/markup-compatibility/2006">
              <mc:Choice xmlns:v="urn:schemas-microsoft-com:vml" Requires="v">
                <p:oleObj spid="_x0000_s169163" name="Equation" r:id="rId7" imgW="774364" imgH="253890" progId="">
                  <p:embed/>
                </p:oleObj>
              </mc:Choice>
              <mc:Fallback>
                <p:oleObj name="Equation" r:id="rId7" imgW="774364" imgH="25389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6056" y="1726208"/>
                        <a:ext cx="1719088" cy="5636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2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218895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Decoding function</a:t>
            </a:r>
            <a:endParaRPr lang="en-US" dirty="0"/>
          </a:p>
        </p:txBody>
      </p:sp>
      <p:sp>
        <p:nvSpPr>
          <p:cNvPr id="3" name="Content Placeholder 2"/>
          <p:cNvSpPr>
            <a:spLocks noGrp="1"/>
          </p:cNvSpPr>
          <p:nvPr>
            <p:ph idx="1"/>
          </p:nvPr>
        </p:nvSpPr>
        <p:spPr>
          <a:xfrm>
            <a:off x="3347864" y="921514"/>
            <a:ext cx="2664296" cy="887036"/>
          </a:xfrm>
        </p:spPr>
        <p:txBody>
          <a:bodyPr/>
          <a:lstStyle/>
          <a:p>
            <a:pPr marL="0" lvl="1" indent="0">
              <a:buSzTx/>
              <a:buNone/>
            </a:pPr>
            <a:r>
              <a:rPr lang="en-US" altLang="zh-CN" b="1" dirty="0" smtClean="0">
                <a:solidFill>
                  <a:srgbClr val="0000FF"/>
                </a:solidFill>
              </a:rPr>
              <a:t>û </a:t>
            </a:r>
            <a:r>
              <a:rPr lang="en-US" altLang="zh-CN" b="1" dirty="0">
                <a:solidFill>
                  <a:srgbClr val="0000FF"/>
                </a:solidFill>
              </a:rPr>
              <a:t>= </a:t>
            </a:r>
            <a:r>
              <a:rPr lang="en-US" altLang="zh-CN" i="1" dirty="0">
                <a:solidFill>
                  <a:srgbClr val="0000FF"/>
                </a:solidFill>
                <a:sym typeface="Symbol"/>
              </a:rPr>
              <a:t></a:t>
            </a:r>
            <a:r>
              <a:rPr lang="en-US" altLang="zh-CN" dirty="0">
                <a:solidFill>
                  <a:srgbClr val="0000FF"/>
                </a:solidFill>
              </a:rPr>
              <a:t>(</a:t>
            </a:r>
            <a:r>
              <a:rPr lang="en-US" altLang="zh-CN" dirty="0">
                <a:solidFill>
                  <a:srgbClr val="0000FF"/>
                </a:solidFill>
                <a:latin typeface="Euclid Math One" pitchFamily="18" charset="2"/>
              </a:rPr>
              <a:t>D</a:t>
            </a:r>
            <a:r>
              <a:rPr lang="en-US" altLang="zh-CN" baseline="-25000" dirty="0">
                <a:solidFill>
                  <a:srgbClr val="0000FF"/>
                </a:solidFill>
                <a:sym typeface="Symbol"/>
              </a:rPr>
              <a:t></a:t>
            </a:r>
            <a:r>
              <a:rPr lang="en-US" altLang="zh-CN" dirty="0" smtClean="0">
                <a:solidFill>
                  <a:srgbClr val="0000FF"/>
                </a:solidFill>
              </a:rPr>
              <a:t>(</a:t>
            </a:r>
            <a:r>
              <a:rPr lang="en-US" altLang="zh-CN" i="1" dirty="0">
                <a:solidFill>
                  <a:srgbClr val="0000FF"/>
                </a:solidFill>
                <a:sym typeface="Symbol"/>
              </a:rPr>
              <a:t></a:t>
            </a:r>
            <a:r>
              <a:rPr lang="en-US" altLang="zh-CN" b="1" dirty="0" smtClean="0">
                <a:solidFill>
                  <a:srgbClr val="0000FF"/>
                </a:solidFill>
              </a:rPr>
              <a:t>y</a:t>
            </a:r>
            <a:r>
              <a:rPr lang="en-US" altLang="zh-CN" dirty="0" smtClean="0">
                <a:solidFill>
                  <a:srgbClr val="0000FF"/>
                </a:solidFill>
              </a:rPr>
              <a:t>))</a:t>
            </a:r>
            <a:endParaRPr lang="en-US" altLang="zh-CN" dirty="0">
              <a:solidFill>
                <a:srgbClr val="0000FF"/>
              </a:solidFill>
            </a:endParaRPr>
          </a:p>
          <a:p>
            <a:endParaRPr lang="en-US" dirty="0"/>
          </a:p>
        </p:txBody>
      </p:sp>
      <p:sp>
        <p:nvSpPr>
          <p:cNvPr id="4" name="Slide Number Placeholder 3"/>
          <p:cNvSpPr>
            <a:spLocks noGrp="1"/>
          </p:cNvSpPr>
          <p:nvPr>
            <p:ph type="sldNum" sz="quarter" idx="10"/>
          </p:nvPr>
        </p:nvSpPr>
        <p:spPr/>
        <p:txBody>
          <a:bodyPr/>
          <a:lstStyle/>
          <a:p>
            <a:pPr>
              <a:defRPr/>
            </a:pPr>
            <a:fld id="{E856EBEC-7BE2-4B15-88BC-F34BB066B340}" type="slidenum">
              <a:rPr lang="en-US" altLang="zh-CN" smtClean="0"/>
              <a:pPr>
                <a:defRPr/>
              </a:pPr>
              <a:t>21</a:t>
            </a:fld>
            <a:endParaRPr lang="en-US" altLang="zh-CN"/>
          </a:p>
        </p:txBody>
      </p:sp>
      <p:grpSp>
        <p:nvGrpSpPr>
          <p:cNvPr id="5" name="Group 4"/>
          <p:cNvGrpSpPr/>
          <p:nvPr/>
        </p:nvGrpSpPr>
        <p:grpSpPr>
          <a:xfrm>
            <a:off x="1907704" y="1472590"/>
            <a:ext cx="2605849" cy="1201489"/>
            <a:chOff x="4702455" y="2996952"/>
            <a:chExt cx="2605849" cy="1201489"/>
          </a:xfrm>
        </p:grpSpPr>
        <p:sp>
          <p:nvSpPr>
            <p:cNvPr id="6" name="Rectangle 5"/>
            <p:cNvSpPr/>
            <p:nvPr/>
          </p:nvSpPr>
          <p:spPr>
            <a:xfrm>
              <a:off x="4702455" y="3429000"/>
              <a:ext cx="2605849" cy="769441"/>
            </a:xfrm>
            <a:prstGeom prst="rect">
              <a:avLst/>
            </a:prstGeom>
          </p:spPr>
          <p:txBody>
            <a:bodyPr wrap="square">
              <a:spAutoFit/>
            </a:bodyPr>
            <a:lstStyle/>
            <a:p>
              <a:r>
                <a:rPr lang="en-US" altLang="zh-CN" sz="2200" dirty="0" smtClean="0">
                  <a:latin typeface="Times New Roman" pitchFamily="18" charset="0"/>
                  <a:cs typeface="Times New Roman" pitchFamily="18" charset="0"/>
                </a:rPr>
                <a:t>natural </a:t>
              </a:r>
              <a:r>
                <a:rPr lang="en-US" altLang="zh-CN" sz="2200" b="1" dirty="0" smtClean="0">
                  <a:latin typeface="Times New Roman" pitchFamily="18" charset="0"/>
                  <a:cs typeface="Times New Roman" pitchFamily="18" charset="0"/>
                </a:rPr>
                <a:t>projection</a:t>
              </a:r>
              <a:r>
                <a:rPr lang="en-US" altLang="zh-CN" sz="2200" dirty="0" smtClean="0">
                  <a:latin typeface="Times New Roman" pitchFamily="18" charset="0"/>
                  <a:cs typeface="Times New Roman" pitchFamily="18" charset="0"/>
                </a:rPr>
                <a:t> from </a:t>
              </a:r>
              <a:r>
                <a:rPr lang="en-US" altLang="zh-CN" sz="2200" dirty="0" smtClean="0">
                  <a:latin typeface="Times New Roman" pitchFamily="18" charset="0"/>
                  <a:cs typeface="Times New Roman" pitchFamily="18" charset="0"/>
                  <a:sym typeface="Symbol"/>
                </a:rPr>
                <a:t> onto /</a:t>
              </a:r>
              <a:endParaRPr lang="zh-CN" altLang="en-US" sz="2200" i="1" dirty="0"/>
            </a:p>
          </p:txBody>
        </p:sp>
        <p:cxnSp>
          <p:nvCxnSpPr>
            <p:cNvPr id="7" name="Straight Arrow Connector 6"/>
            <p:cNvCxnSpPr/>
            <p:nvPr/>
          </p:nvCxnSpPr>
          <p:spPr>
            <a:xfrm flipV="1">
              <a:off x="6577940" y="2996952"/>
              <a:ext cx="137298" cy="4320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4446009" y="1470616"/>
            <a:ext cx="3150327" cy="1201489"/>
            <a:chOff x="7200292" y="2996952"/>
            <a:chExt cx="3150327" cy="1201489"/>
          </a:xfrm>
        </p:grpSpPr>
        <p:sp>
          <p:nvSpPr>
            <p:cNvPr id="9" name="Rectangle 8"/>
            <p:cNvSpPr/>
            <p:nvPr/>
          </p:nvSpPr>
          <p:spPr>
            <a:xfrm>
              <a:off x="7236295" y="3429000"/>
              <a:ext cx="3114324" cy="769441"/>
            </a:xfrm>
            <a:prstGeom prst="rect">
              <a:avLst/>
            </a:prstGeom>
          </p:spPr>
          <p:txBody>
            <a:bodyPr wrap="square">
              <a:spAutoFit/>
            </a:bodyPr>
            <a:lstStyle/>
            <a:p>
              <a:r>
                <a:rPr lang="en-US" altLang="zh-CN" sz="2200" b="1" dirty="0" err="1" smtClean="0">
                  <a:latin typeface="Times New Roman" pitchFamily="18" charset="0"/>
                  <a:cs typeface="Times New Roman" pitchFamily="18" charset="0"/>
                </a:rPr>
                <a:t>quantizer</a:t>
              </a:r>
              <a:r>
                <a:rPr lang="en-US" altLang="zh-CN" sz="2200" dirty="0" smtClean="0">
                  <a:latin typeface="Times New Roman" pitchFamily="18" charset="0"/>
                  <a:cs typeface="Times New Roman" pitchFamily="18" charset="0"/>
                </a:rPr>
                <a:t>: map to a closest lattice point in </a:t>
              </a:r>
              <a:r>
                <a:rPr lang="en-US" altLang="zh-CN" sz="2200" dirty="0" smtClean="0">
                  <a:latin typeface="Times New Roman" pitchFamily="18" charset="0"/>
                  <a:cs typeface="Times New Roman" pitchFamily="18" charset="0"/>
                  <a:sym typeface="Symbol"/>
                </a:rPr>
                <a:t></a:t>
              </a:r>
              <a:endParaRPr lang="zh-CN" altLang="en-US" sz="2200" dirty="0"/>
            </a:p>
          </p:txBody>
        </p:sp>
        <p:cxnSp>
          <p:nvCxnSpPr>
            <p:cNvPr id="10" name="Straight Arrow Connector 9"/>
            <p:cNvCxnSpPr/>
            <p:nvPr/>
          </p:nvCxnSpPr>
          <p:spPr>
            <a:xfrm flipH="1" flipV="1">
              <a:off x="7200292" y="2996952"/>
              <a:ext cx="504056"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11" name="Picture 6" descr="C:\Documents and Settings\user\Local Settings\Temporary Internet Files\Content.IE5\BSX3C306\GF4[1].gif"/>
          <p:cNvPicPr>
            <a:picLocks noChangeAspect="1" noChangeArrowheads="1"/>
          </p:cNvPicPr>
          <p:nvPr/>
        </p:nvPicPr>
        <p:blipFill>
          <a:blip r:embed="rId3" cstate="print"/>
          <a:srcRect/>
          <a:stretch>
            <a:fillRect/>
          </a:stretch>
        </p:blipFill>
        <p:spPr bwMode="auto">
          <a:xfrm>
            <a:off x="2615012" y="2852936"/>
            <a:ext cx="3613172" cy="2983659"/>
          </a:xfrm>
          <a:prstGeom prst="rect">
            <a:avLst/>
          </a:prstGeom>
          <a:noFill/>
        </p:spPr>
      </p:pic>
      <p:sp>
        <p:nvSpPr>
          <p:cNvPr id="12" name="Rectangle 11"/>
          <p:cNvSpPr/>
          <p:nvPr/>
        </p:nvSpPr>
        <p:spPr>
          <a:xfrm>
            <a:off x="1358075" y="6053226"/>
            <a:ext cx="7154484" cy="400110"/>
          </a:xfrm>
          <a:prstGeom prst="rect">
            <a:avLst/>
          </a:prstGeom>
        </p:spPr>
        <p:txBody>
          <a:bodyPr wrap="square">
            <a:spAutoFit/>
          </a:bodyPr>
          <a:lstStyle/>
          <a:p>
            <a:pPr marL="357188" lvl="2" indent="0">
              <a:buNone/>
            </a:pPr>
            <a:r>
              <a:rPr lang="en-US" altLang="zh-CN" sz="2000" dirty="0">
                <a:sym typeface="Symbol"/>
              </a:rPr>
              <a:t> = </a:t>
            </a:r>
            <a:r>
              <a:rPr lang="en-US" altLang="zh-CN" sz="2000" dirty="0">
                <a:latin typeface="Euclid Math Two" pitchFamily="18" charset="2"/>
              </a:rPr>
              <a:t>Z</a:t>
            </a:r>
            <a:r>
              <a:rPr lang="en-US" altLang="zh-CN" sz="2000" dirty="0"/>
              <a:t>[</a:t>
            </a:r>
            <a:r>
              <a:rPr lang="en-US" altLang="zh-CN" sz="2000" i="1" dirty="0">
                <a:sym typeface="Symbol"/>
              </a:rPr>
              <a:t></a:t>
            </a:r>
            <a:r>
              <a:rPr lang="en-US" altLang="zh-CN" sz="2000" dirty="0"/>
              <a:t>], </a:t>
            </a:r>
            <a:r>
              <a:rPr lang="en-US" altLang="zh-CN" sz="2000" dirty="0">
                <a:solidFill>
                  <a:srgbClr val="FF0000"/>
                </a:solidFill>
                <a:sym typeface="Symbol"/>
              </a:rPr>
              <a:t> = 2</a:t>
            </a:r>
            <a:r>
              <a:rPr lang="en-US" altLang="zh-CN" sz="2000" dirty="0">
                <a:solidFill>
                  <a:srgbClr val="FF0000"/>
                </a:solidFill>
                <a:latin typeface="Euclid Math Two" pitchFamily="18" charset="2"/>
              </a:rPr>
              <a:t>Z</a:t>
            </a:r>
            <a:r>
              <a:rPr lang="en-US" altLang="zh-CN" sz="2000" dirty="0">
                <a:solidFill>
                  <a:srgbClr val="FF0000"/>
                </a:solidFill>
              </a:rPr>
              <a:t>[</a:t>
            </a:r>
            <a:r>
              <a:rPr lang="en-US" altLang="zh-CN" sz="2000" i="1" dirty="0">
                <a:solidFill>
                  <a:srgbClr val="FF0000"/>
                </a:solidFill>
                <a:sym typeface="Symbol"/>
              </a:rPr>
              <a:t></a:t>
            </a:r>
            <a:r>
              <a:rPr lang="en-US" altLang="zh-CN" sz="2000" dirty="0">
                <a:solidFill>
                  <a:srgbClr val="FF0000"/>
                </a:solidFill>
              </a:rPr>
              <a:t>]</a:t>
            </a:r>
            <a:r>
              <a:rPr lang="en-US" altLang="zh-CN" sz="2000" dirty="0"/>
              <a:t>, </a:t>
            </a:r>
            <a:r>
              <a:rPr lang="en-US" altLang="zh-CN" sz="2000" dirty="0">
                <a:sym typeface="Symbol"/>
              </a:rPr>
              <a:t>/</a:t>
            </a:r>
            <a:r>
              <a:rPr lang="en-US" altLang="zh-CN" sz="2000" dirty="0">
                <a:solidFill>
                  <a:srgbClr val="FF0000"/>
                </a:solidFill>
                <a:sym typeface="Symbol"/>
              </a:rPr>
              <a:t></a:t>
            </a:r>
            <a:r>
              <a:rPr lang="en-US" altLang="zh-CN" sz="2000" dirty="0">
                <a:sym typeface="Symbol"/>
              </a:rPr>
              <a:t> = </a:t>
            </a:r>
            <a:r>
              <a:rPr lang="en-US" altLang="zh-CN" sz="2000" dirty="0">
                <a:latin typeface="Euclid Math Two" pitchFamily="18" charset="2"/>
                <a:sym typeface="Symbol"/>
              </a:rPr>
              <a:t>F</a:t>
            </a:r>
            <a:r>
              <a:rPr lang="en-US" altLang="zh-CN" sz="2000" baseline="-25000" dirty="0">
                <a:sym typeface="Symbol"/>
              </a:rPr>
              <a:t>4 </a:t>
            </a:r>
            <a:r>
              <a:rPr lang="en-US" altLang="zh-CN" sz="2000" dirty="0">
                <a:sym typeface="Symbol"/>
              </a:rPr>
              <a:t>= {</a:t>
            </a:r>
            <a:r>
              <a:rPr lang="en-US" altLang="zh-CN" sz="1600" dirty="0">
                <a:solidFill>
                  <a:srgbClr val="FF0000"/>
                </a:solidFill>
                <a:latin typeface="Times New Roman"/>
                <a:cs typeface="Times New Roman"/>
                <a:sym typeface="Symbol"/>
              </a:rPr>
              <a:t>■ </a:t>
            </a:r>
            <a:r>
              <a:rPr lang="en-US" altLang="zh-CN" sz="1600" dirty="0">
                <a:latin typeface="Times New Roman"/>
                <a:cs typeface="Times New Roman"/>
                <a:sym typeface="Symbol"/>
              </a:rPr>
              <a:t>■ </a:t>
            </a:r>
            <a:r>
              <a:rPr lang="en-US" altLang="zh-CN" sz="1600" dirty="0">
                <a:solidFill>
                  <a:srgbClr val="0066FF"/>
                </a:solidFill>
                <a:latin typeface="Times New Roman"/>
                <a:cs typeface="Times New Roman"/>
                <a:sym typeface="Symbol"/>
              </a:rPr>
              <a:t>■</a:t>
            </a:r>
            <a:r>
              <a:rPr lang="en-US" altLang="zh-CN" sz="1600" dirty="0">
                <a:latin typeface="Times New Roman"/>
                <a:cs typeface="Times New Roman"/>
                <a:sym typeface="Symbol"/>
              </a:rPr>
              <a:t> </a:t>
            </a:r>
            <a:r>
              <a:rPr lang="en-US" altLang="zh-CN" sz="1600" dirty="0">
                <a:solidFill>
                  <a:srgbClr val="00B050"/>
                </a:solidFill>
                <a:latin typeface="Times New Roman"/>
                <a:cs typeface="Times New Roman"/>
                <a:sym typeface="Symbol"/>
              </a:rPr>
              <a:t>■</a:t>
            </a:r>
            <a:r>
              <a:rPr lang="en-US" altLang="zh-CN" sz="2000" dirty="0">
                <a:sym typeface="Symbol"/>
              </a:rPr>
              <a:t>}</a:t>
            </a:r>
          </a:p>
        </p:txBody>
      </p:sp>
      <p:cxnSp>
        <p:nvCxnSpPr>
          <p:cNvPr id="13" name="Straight Arrow Connector 12"/>
          <p:cNvCxnSpPr/>
          <p:nvPr/>
        </p:nvCxnSpPr>
        <p:spPr>
          <a:xfrm flipH="1">
            <a:off x="3419872" y="4443494"/>
            <a:ext cx="875248" cy="356849"/>
          </a:xfrm>
          <a:prstGeom prst="straightConnector1">
            <a:avLst/>
          </a:prstGeom>
          <a:ln w="317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988858" y="4738039"/>
            <a:ext cx="532518" cy="461665"/>
          </a:xfrm>
          <a:prstGeom prst="rect">
            <a:avLst/>
          </a:prstGeom>
        </p:spPr>
        <p:txBody>
          <a:bodyPr wrap="none">
            <a:spAutoFit/>
          </a:bodyPr>
          <a:lstStyle/>
          <a:p>
            <a:r>
              <a:rPr lang="en-US" altLang="zh-CN" sz="2400" i="1" dirty="0">
                <a:solidFill>
                  <a:srgbClr val="C00000"/>
                </a:solidFill>
                <a:latin typeface="Times New Roman" pitchFamily="18" charset="0"/>
                <a:cs typeface="Times New Roman" pitchFamily="18" charset="0"/>
                <a:sym typeface="Symbol"/>
              </a:rPr>
              <a:t></a:t>
            </a:r>
            <a:r>
              <a:rPr lang="en-US" altLang="zh-CN" sz="2400" b="1" dirty="0">
                <a:solidFill>
                  <a:srgbClr val="C00000"/>
                </a:solidFill>
                <a:latin typeface="Times New Roman" pitchFamily="18" charset="0"/>
                <a:cs typeface="Times New Roman" pitchFamily="18" charset="0"/>
              </a:rPr>
              <a:t>y</a:t>
            </a:r>
            <a:endParaRPr lang="en-US" dirty="0">
              <a:solidFill>
                <a:srgbClr val="C00000"/>
              </a:solidFill>
            </a:endParaRPr>
          </a:p>
        </p:txBody>
      </p:sp>
    </p:spTree>
    <p:extLst>
      <p:ext uri="{BB962C8B-B14F-4D97-AF65-F5344CB8AC3E}">
        <p14:creationId xmlns:p14="http://schemas.microsoft.com/office/powerpoint/2010/main" val="208485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140111"/>
            <a:ext cx="6264695" cy="260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altLang="zh-CN" dirty="0" smtClean="0"/>
              <a:t>Decoding error</a:t>
            </a:r>
            <a:endParaRPr lang="zh-CN" altLang="en-US" dirty="0"/>
          </a:p>
        </p:txBody>
      </p:sp>
      <p:sp>
        <p:nvSpPr>
          <p:cNvPr id="3" name="Content Placeholder 2"/>
          <p:cNvSpPr>
            <a:spLocks noGrp="1"/>
          </p:cNvSpPr>
          <p:nvPr>
            <p:ph idx="1"/>
          </p:nvPr>
        </p:nvSpPr>
        <p:spPr>
          <a:xfrm>
            <a:off x="323528" y="1023814"/>
            <a:ext cx="8496944" cy="2621210"/>
          </a:xfrm>
        </p:spPr>
        <p:txBody>
          <a:bodyPr/>
          <a:lstStyle/>
          <a:p>
            <a:pPr lvl="1">
              <a:lnSpc>
                <a:spcPct val="150000"/>
              </a:lnSpc>
            </a:pPr>
            <a:r>
              <a:rPr lang="en-US" altLang="zh-CN" dirty="0">
                <a:solidFill>
                  <a:schemeClr val="tx1">
                    <a:lumMod val="50000"/>
                    <a:lumOff val="50000"/>
                  </a:schemeClr>
                </a:solidFill>
              </a:rPr>
              <a:t>R</a:t>
            </a:r>
            <a:r>
              <a:rPr lang="en-US" altLang="zh-CN" sz="2400" dirty="0" smtClean="0">
                <a:solidFill>
                  <a:schemeClr val="tx1">
                    <a:lumMod val="50000"/>
                    <a:lumOff val="50000"/>
                  </a:schemeClr>
                </a:solidFill>
              </a:rPr>
              <a:t>eceived signal vector</a:t>
            </a:r>
          </a:p>
          <a:p>
            <a:pPr lvl="1">
              <a:lnSpc>
                <a:spcPct val="150000"/>
              </a:lnSpc>
            </a:pPr>
            <a:r>
              <a:rPr lang="en-US" altLang="zh-CN" dirty="0">
                <a:solidFill>
                  <a:schemeClr val="tx1">
                    <a:lumMod val="50000"/>
                    <a:lumOff val="50000"/>
                  </a:schemeClr>
                </a:solidFill>
              </a:rPr>
              <a:t>R</a:t>
            </a:r>
            <a:r>
              <a:rPr lang="en-US" altLang="zh-CN" sz="2400" dirty="0" smtClean="0">
                <a:solidFill>
                  <a:schemeClr val="tx1">
                    <a:lumMod val="50000"/>
                    <a:lumOff val="50000"/>
                  </a:schemeClr>
                </a:solidFill>
              </a:rPr>
              <a:t>elay’s goal: </a:t>
            </a:r>
            <a:r>
              <a:rPr lang="en-US" altLang="zh-CN" dirty="0">
                <a:solidFill>
                  <a:schemeClr val="tx1">
                    <a:lumMod val="50000"/>
                    <a:lumOff val="50000"/>
                  </a:schemeClr>
                </a:solidFill>
              </a:rPr>
              <a:t>based on </a:t>
            </a:r>
            <a:r>
              <a:rPr lang="en-US" altLang="zh-CN" i="1" dirty="0">
                <a:solidFill>
                  <a:schemeClr val="tx1">
                    <a:lumMod val="50000"/>
                    <a:lumOff val="50000"/>
                  </a:schemeClr>
                </a:solidFill>
                <a:sym typeface="Symbol"/>
              </a:rPr>
              <a:t></a:t>
            </a:r>
            <a:r>
              <a:rPr lang="en-US" altLang="zh-CN" b="1" dirty="0">
                <a:solidFill>
                  <a:schemeClr val="tx1">
                    <a:lumMod val="50000"/>
                    <a:lumOff val="50000"/>
                  </a:schemeClr>
                </a:solidFill>
                <a:sym typeface="Symbol"/>
              </a:rPr>
              <a:t>y</a:t>
            </a:r>
            <a:r>
              <a:rPr lang="en-US" altLang="zh-CN" dirty="0">
                <a:solidFill>
                  <a:schemeClr val="tx1">
                    <a:lumMod val="50000"/>
                    <a:lumOff val="50000"/>
                  </a:schemeClr>
                </a:solidFill>
              </a:rPr>
              <a:t>, decode                        ,   </a:t>
            </a:r>
            <a:r>
              <a:rPr lang="en-US" altLang="zh-CN" i="1" dirty="0">
                <a:solidFill>
                  <a:schemeClr val="tx1">
                    <a:lumMod val="50000"/>
                    <a:lumOff val="50000"/>
                  </a:schemeClr>
                </a:solidFill>
              </a:rPr>
              <a:t>a</a:t>
            </a:r>
            <a:r>
              <a:rPr lang="en-US" altLang="zh-CN" i="1" baseline="-25000" dirty="0">
                <a:solidFill>
                  <a:schemeClr val="tx1">
                    <a:lumMod val="50000"/>
                    <a:lumOff val="50000"/>
                  </a:schemeClr>
                </a:solidFill>
              </a:rPr>
              <a:t>l</a:t>
            </a:r>
            <a:r>
              <a:rPr lang="en-US" altLang="zh-CN" dirty="0">
                <a:solidFill>
                  <a:schemeClr val="tx1">
                    <a:lumMod val="50000"/>
                    <a:lumOff val="50000"/>
                  </a:schemeClr>
                </a:solidFill>
              </a:rPr>
              <a:t> </a:t>
            </a:r>
            <a:r>
              <a:rPr lang="en-US" altLang="zh-CN" dirty="0">
                <a:solidFill>
                  <a:schemeClr val="tx1">
                    <a:lumMod val="50000"/>
                    <a:lumOff val="50000"/>
                  </a:schemeClr>
                </a:solidFill>
                <a:sym typeface="Symbol"/>
              </a:rPr>
              <a:t> </a:t>
            </a:r>
            <a:r>
              <a:rPr lang="en-US" altLang="zh-CN" i="1" dirty="0">
                <a:solidFill>
                  <a:schemeClr val="tx1">
                    <a:lumMod val="50000"/>
                    <a:lumOff val="50000"/>
                  </a:schemeClr>
                </a:solidFill>
              </a:rPr>
              <a:t>R</a:t>
            </a:r>
          </a:p>
          <a:p>
            <a:pPr lvl="1">
              <a:lnSpc>
                <a:spcPct val="150000"/>
              </a:lnSpc>
            </a:pPr>
            <a:r>
              <a:rPr lang="en-US" altLang="zh-CN" dirty="0" smtClean="0">
                <a:solidFill>
                  <a:schemeClr val="tx1">
                    <a:lumMod val="50000"/>
                    <a:lumOff val="50000"/>
                  </a:schemeClr>
                </a:solidFill>
              </a:rPr>
              <a:t>The </a:t>
            </a:r>
            <a:r>
              <a:rPr lang="en-US" altLang="zh-CN" dirty="0">
                <a:solidFill>
                  <a:schemeClr val="tx1">
                    <a:lumMod val="50000"/>
                    <a:lumOff val="50000"/>
                  </a:schemeClr>
                </a:solidFill>
              </a:rPr>
              <a:t>real message decoded is  </a:t>
            </a:r>
            <a:r>
              <a:rPr lang="en-US" altLang="zh-CN" b="1" dirty="0">
                <a:solidFill>
                  <a:srgbClr val="0000FF"/>
                </a:solidFill>
              </a:rPr>
              <a:t>û = </a:t>
            </a:r>
            <a:r>
              <a:rPr lang="en-US" altLang="zh-CN" i="1" dirty="0">
                <a:solidFill>
                  <a:srgbClr val="0000FF"/>
                </a:solidFill>
                <a:sym typeface="Symbol"/>
              </a:rPr>
              <a:t></a:t>
            </a:r>
            <a:r>
              <a:rPr lang="en-US" altLang="zh-CN" dirty="0">
                <a:solidFill>
                  <a:srgbClr val="0000FF"/>
                </a:solidFill>
              </a:rPr>
              <a:t>(</a:t>
            </a:r>
            <a:r>
              <a:rPr lang="en-US" altLang="zh-CN" dirty="0">
                <a:solidFill>
                  <a:srgbClr val="0000FF"/>
                </a:solidFill>
                <a:latin typeface="Euclid Math One" pitchFamily="18" charset="2"/>
              </a:rPr>
              <a:t>D</a:t>
            </a:r>
            <a:r>
              <a:rPr lang="en-US" altLang="zh-CN" baseline="-25000" dirty="0">
                <a:solidFill>
                  <a:srgbClr val="0000FF"/>
                </a:solidFill>
                <a:sym typeface="Symbol"/>
              </a:rPr>
              <a:t></a:t>
            </a:r>
            <a:r>
              <a:rPr lang="en-US" altLang="zh-CN" dirty="0">
                <a:solidFill>
                  <a:srgbClr val="0000FF"/>
                </a:solidFill>
              </a:rPr>
              <a:t>(</a:t>
            </a:r>
            <a:r>
              <a:rPr lang="en-US" altLang="zh-CN" i="1" dirty="0">
                <a:solidFill>
                  <a:srgbClr val="0000FF"/>
                </a:solidFill>
                <a:sym typeface="Symbol"/>
              </a:rPr>
              <a:t></a:t>
            </a:r>
            <a:r>
              <a:rPr lang="en-US" altLang="zh-CN" b="1" dirty="0">
                <a:solidFill>
                  <a:srgbClr val="0000FF"/>
                </a:solidFill>
              </a:rPr>
              <a:t>y</a:t>
            </a:r>
            <a:r>
              <a:rPr lang="en-US" altLang="zh-CN" dirty="0">
                <a:solidFill>
                  <a:srgbClr val="0000FF"/>
                </a:solidFill>
              </a:rPr>
              <a:t>))</a:t>
            </a:r>
          </a:p>
          <a:p>
            <a:pPr lvl="1">
              <a:lnSpc>
                <a:spcPct val="150000"/>
              </a:lnSpc>
            </a:pPr>
            <a:r>
              <a:rPr lang="en-US" altLang="zh-CN" sz="2400" dirty="0" smtClean="0"/>
              <a:t>A </a:t>
            </a:r>
            <a:r>
              <a:rPr lang="en-US" altLang="zh-CN" sz="2400" dirty="0" smtClean="0">
                <a:solidFill>
                  <a:srgbClr val="0000FF"/>
                </a:solidFill>
              </a:rPr>
              <a:t>decoding error </a:t>
            </a:r>
            <a:r>
              <a:rPr lang="en-US" altLang="zh-CN" sz="2400" dirty="0" smtClean="0"/>
              <a:t>occurs when </a:t>
            </a:r>
            <a:r>
              <a:rPr lang="en-US" altLang="zh-CN" sz="2400" b="1" dirty="0" smtClean="0"/>
              <a:t>u</a:t>
            </a:r>
            <a:r>
              <a:rPr lang="en-US" altLang="zh-CN" sz="2400" dirty="0" smtClean="0"/>
              <a:t> </a:t>
            </a:r>
            <a:r>
              <a:rPr lang="en-US" altLang="zh-CN" sz="2400" dirty="0">
                <a:sym typeface="Symbol"/>
              </a:rPr>
              <a:t></a:t>
            </a:r>
            <a:r>
              <a:rPr lang="en-US" altLang="zh-CN" sz="2400" b="1" dirty="0" smtClean="0"/>
              <a:t> û</a:t>
            </a:r>
            <a:r>
              <a:rPr lang="en-US" altLang="zh-CN" sz="2400" dirty="0" smtClean="0"/>
              <a:t>.</a:t>
            </a:r>
            <a:endParaRPr lang="en-US" altLang="zh-CN" sz="2400" dirty="0"/>
          </a:p>
        </p:txBody>
      </p:sp>
      <p:sp>
        <p:nvSpPr>
          <p:cNvPr id="4" name="Slide Number Placeholder 3"/>
          <p:cNvSpPr>
            <a:spLocks noGrp="1"/>
          </p:cNvSpPr>
          <p:nvPr>
            <p:ph type="sldNum" sz="quarter" idx="10"/>
          </p:nvPr>
        </p:nvSpPr>
        <p:spPr/>
        <p:txBody>
          <a:bodyPr/>
          <a:lstStyle/>
          <a:p>
            <a:pPr>
              <a:defRPr/>
            </a:pPr>
            <a:fld id="{E856EBEC-7BE2-4B15-88BC-F34BB066B340}" type="slidenum">
              <a:rPr lang="en-US" altLang="zh-CN" smtClean="0"/>
              <a:pPr>
                <a:defRPr/>
              </a:pPr>
              <a:t>22</a:t>
            </a:fld>
            <a:endParaRPr lang="en-US" altLang="zh-CN"/>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Object 6"/>
          <p:cNvGraphicFramePr>
            <a:graphicFrameLocks noChangeAspect="1"/>
          </p:cNvGraphicFramePr>
          <p:nvPr>
            <p:extLst>
              <p:ext uri="{D42A27DB-BD31-4B8C-83A1-F6EECF244321}">
                <p14:modId xmlns:p14="http://schemas.microsoft.com/office/powerpoint/2010/main" val="2607550694"/>
              </p:ext>
            </p:extLst>
          </p:nvPr>
        </p:nvGraphicFramePr>
        <p:xfrm>
          <a:off x="3707904" y="1111528"/>
          <a:ext cx="2029968" cy="563880"/>
        </p:xfrm>
        <a:graphic>
          <a:graphicData uri="http://schemas.openxmlformats.org/presentationml/2006/ole">
            <mc:AlternateContent xmlns:mc="http://schemas.openxmlformats.org/markup-compatibility/2006">
              <mc:Choice xmlns:v="urn:schemas-microsoft-com:vml" Requires="v">
                <p:oleObj spid="_x0000_s170286" name="Equation" r:id="rId5" imgW="914400" imgH="253800" progId="">
                  <p:embed/>
                </p:oleObj>
              </mc:Choice>
              <mc:Fallback>
                <p:oleObj name="Equation" r:id="rId5" imgW="914400" imgH="2538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7904" y="1111528"/>
                        <a:ext cx="2029968" cy="5638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2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3" name="Object 22"/>
          <p:cNvGraphicFramePr>
            <a:graphicFrameLocks noChangeAspect="1"/>
          </p:cNvGraphicFramePr>
          <p:nvPr>
            <p:extLst>
              <p:ext uri="{D42A27DB-BD31-4B8C-83A1-F6EECF244321}">
                <p14:modId xmlns:p14="http://schemas.microsoft.com/office/powerpoint/2010/main" val="2636138871"/>
              </p:ext>
            </p:extLst>
          </p:nvPr>
        </p:nvGraphicFramePr>
        <p:xfrm>
          <a:off x="5724128" y="4964998"/>
          <a:ext cx="3382976" cy="552233"/>
        </p:xfrm>
        <a:graphic>
          <a:graphicData uri="http://schemas.openxmlformats.org/presentationml/2006/ole">
            <mc:AlternateContent xmlns:mc="http://schemas.openxmlformats.org/markup-compatibility/2006">
              <mc:Choice xmlns:v="urn:schemas-microsoft-com:vml" Requires="v">
                <p:oleObj spid="_x0000_s170287" name="Equation" r:id="rId7" imgW="1942920" imgH="317160" progId="">
                  <p:embed/>
                </p:oleObj>
              </mc:Choice>
              <mc:Fallback>
                <p:oleObj name="Equation" r:id="rId7" imgW="1942920" imgH="3171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4128" y="4964998"/>
                        <a:ext cx="3382976" cy="5522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6941546" y="5517232"/>
            <a:ext cx="1885644" cy="400110"/>
          </a:xfrm>
          <a:prstGeom prst="rect">
            <a:avLst/>
          </a:prstGeom>
        </p:spPr>
        <p:txBody>
          <a:bodyPr wrap="none">
            <a:spAutoFit/>
          </a:bodyPr>
          <a:lstStyle/>
          <a:p>
            <a:r>
              <a:rPr lang="en-US" altLang="zh-CN" sz="2000" dirty="0" smtClean="0">
                <a:solidFill>
                  <a:srgbClr val="FF0000"/>
                </a:solidFill>
                <a:latin typeface="Times New Roman" pitchFamily="18" charset="0"/>
                <a:cs typeface="Times New Roman" pitchFamily="18" charset="0"/>
              </a:rPr>
              <a:t>effective noise </a:t>
            </a:r>
            <a:r>
              <a:rPr lang="en-US" altLang="zh-CN" sz="2000" b="1" dirty="0" smtClean="0">
                <a:solidFill>
                  <a:srgbClr val="FF0000"/>
                </a:solidFill>
                <a:latin typeface="Times New Roman" pitchFamily="18" charset="0"/>
                <a:cs typeface="Times New Roman" pitchFamily="18" charset="0"/>
              </a:rPr>
              <a:t>n</a:t>
            </a:r>
            <a:endParaRPr lang="zh-CN" altLang="en-US" sz="2000" b="1" dirty="0"/>
          </a:p>
        </p:txBody>
      </p:sp>
      <p:sp>
        <p:nvSpPr>
          <p:cNvPr id="12" name="Rectangle 11"/>
          <p:cNvSpPr/>
          <p:nvPr/>
        </p:nvSpPr>
        <p:spPr>
          <a:xfrm>
            <a:off x="922581" y="3501008"/>
            <a:ext cx="2209259" cy="400110"/>
          </a:xfrm>
          <a:prstGeom prst="rect">
            <a:avLst/>
          </a:prstGeom>
        </p:spPr>
        <p:txBody>
          <a:bodyPr wrap="none">
            <a:spAutoFit/>
          </a:bodyPr>
          <a:lstStyle/>
          <a:p>
            <a:r>
              <a:rPr lang="en-US" altLang="zh-CN" sz="2000" dirty="0" smtClean="0">
                <a:solidFill>
                  <a:srgbClr val="0000FF"/>
                </a:solidFill>
                <a:latin typeface="Times New Roman" pitchFamily="18" charset="0"/>
                <a:cs typeface="Times New Roman" pitchFamily="18" charset="0"/>
              </a:rPr>
              <a:t>Non-trivial analysis</a:t>
            </a:r>
            <a:endParaRPr lang="zh-CN" altLang="en-US" sz="2000" dirty="0"/>
          </a:p>
        </p:txBody>
      </p:sp>
      <p:graphicFrame>
        <p:nvGraphicFramePr>
          <p:cNvPr id="9" name="Object 8"/>
          <p:cNvGraphicFramePr>
            <a:graphicFrameLocks noChangeAspect="1"/>
          </p:cNvGraphicFramePr>
          <p:nvPr>
            <p:extLst>
              <p:ext uri="{D42A27DB-BD31-4B8C-83A1-F6EECF244321}">
                <p14:modId xmlns:p14="http://schemas.microsoft.com/office/powerpoint/2010/main" val="1582991793"/>
              </p:ext>
            </p:extLst>
          </p:nvPr>
        </p:nvGraphicFramePr>
        <p:xfrm>
          <a:off x="5076825" y="1725613"/>
          <a:ext cx="1717675" cy="563562"/>
        </p:xfrm>
        <a:graphic>
          <a:graphicData uri="http://schemas.openxmlformats.org/presentationml/2006/ole">
            <mc:AlternateContent xmlns:mc="http://schemas.openxmlformats.org/markup-compatibility/2006">
              <mc:Choice xmlns:v="urn:schemas-microsoft-com:vml" Requires="v">
                <p:oleObj spid="_x0000_s170288" name="Equation" r:id="rId9" imgW="774360" imgH="253800" progId="">
                  <p:embed/>
                </p:oleObj>
              </mc:Choice>
              <mc:Fallback>
                <p:oleObj name="Equation" r:id="rId9" imgW="774360" imgH="2538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76825" y="1725613"/>
                        <a:ext cx="1717675" cy="563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0941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2900" dirty="0" smtClean="0"/>
              <a:t>Decoding error probability of LNC</a:t>
            </a:r>
            <a:endParaRPr lang="zh-CN" altLang="en-US" sz="2900" dirty="0"/>
          </a:p>
        </p:txBody>
      </p:sp>
      <p:sp>
        <p:nvSpPr>
          <p:cNvPr id="3" name="Content Placeholder 2"/>
          <p:cNvSpPr>
            <a:spLocks noGrp="1"/>
          </p:cNvSpPr>
          <p:nvPr>
            <p:ph idx="1"/>
          </p:nvPr>
        </p:nvSpPr>
        <p:spPr>
          <a:xfrm>
            <a:off x="259140" y="1052736"/>
            <a:ext cx="8640960" cy="4608512"/>
          </a:xfrm>
        </p:spPr>
        <p:txBody>
          <a:bodyPr/>
          <a:lstStyle/>
          <a:p>
            <a:pPr marL="0" lvl="1" indent="0">
              <a:buNone/>
            </a:pPr>
            <a:r>
              <a:rPr lang="en-US" altLang="zh-CN" sz="1800" dirty="0" smtClean="0"/>
              <a:t>[Feng-Silva-</a:t>
            </a:r>
            <a:r>
              <a:rPr lang="en-US" altLang="zh-CN" sz="1800" dirty="0" err="1" smtClean="0"/>
              <a:t>Kschischang</a:t>
            </a:r>
            <a:r>
              <a:rPr lang="en-US" altLang="zh-CN" sz="1800" dirty="0" smtClean="0"/>
              <a:t>]</a:t>
            </a:r>
            <a:r>
              <a:rPr lang="en-US" altLang="zh-CN" sz="2400" dirty="0" smtClean="0"/>
              <a:t> Consider </a:t>
            </a:r>
            <a:r>
              <a:rPr lang="en-US" altLang="zh-CN" sz="2400" dirty="0"/>
              <a:t>an LNC </a:t>
            </a:r>
            <a:r>
              <a:rPr lang="en-US" altLang="zh-CN" sz="2400" dirty="0">
                <a:sym typeface="Symbol"/>
              </a:rPr>
              <a:t>/</a:t>
            </a:r>
            <a:r>
              <a:rPr lang="en-US" altLang="zh-CN" sz="2400" dirty="0" smtClean="0">
                <a:sym typeface="Symbol"/>
              </a:rPr>
              <a:t> with </a:t>
            </a:r>
            <a:r>
              <a:rPr lang="en-US" altLang="zh-CN" sz="2400" dirty="0" smtClean="0"/>
              <a:t> </a:t>
            </a:r>
            <a:r>
              <a:rPr lang="en-US" altLang="zh-CN" sz="2400" dirty="0">
                <a:solidFill>
                  <a:srgbClr val="0000FF"/>
                </a:solidFill>
              </a:rPr>
              <a:t>hypercube </a:t>
            </a:r>
            <a:r>
              <a:rPr lang="en-US" altLang="zh-CN" sz="2400" dirty="0" smtClean="0">
                <a:solidFill>
                  <a:srgbClr val="0000FF"/>
                </a:solidFill>
              </a:rPr>
              <a:t>shaped</a:t>
            </a:r>
            <a:r>
              <a:rPr lang="en-US" altLang="zh-CN" sz="2400" dirty="0" smtClean="0"/>
              <a:t>,</a:t>
            </a:r>
            <a:r>
              <a:rPr lang="en-US" altLang="zh-CN" sz="2400" dirty="0" smtClean="0">
                <a:solidFill>
                  <a:srgbClr val="0000FF"/>
                </a:solidFill>
              </a:rPr>
              <a:t> </a:t>
            </a:r>
            <a:r>
              <a:rPr lang="en-US" altLang="zh-CN" sz="2400" i="1" dirty="0" smtClean="0"/>
              <a:t>i.e.,</a:t>
            </a:r>
            <a:r>
              <a:rPr lang="en-US" altLang="zh-CN" sz="2400" dirty="0" smtClean="0"/>
              <a:t> </a:t>
            </a:r>
            <a:r>
              <a:rPr lang="en-US" altLang="zh-CN" sz="2400" dirty="0" smtClean="0">
                <a:solidFill>
                  <a:srgbClr val="0000FF"/>
                </a:solidFill>
              </a:rPr>
              <a:t>equivalent to </a:t>
            </a:r>
            <a:r>
              <a:rPr lang="en-US" altLang="zh-CN" sz="2400" dirty="0" smtClean="0">
                <a:solidFill>
                  <a:srgbClr val="0000FF"/>
                </a:solidFill>
                <a:latin typeface="Euclid Math Two" pitchFamily="18" charset="2"/>
              </a:rPr>
              <a:t>Z</a:t>
            </a:r>
            <a:r>
              <a:rPr lang="en-US" altLang="zh-CN" sz="2400" dirty="0" smtClean="0">
                <a:solidFill>
                  <a:srgbClr val="0000FF"/>
                </a:solidFill>
              </a:rPr>
              <a:t>[</a:t>
            </a:r>
            <a:r>
              <a:rPr lang="en-US" altLang="zh-CN" sz="2400" i="1" dirty="0" err="1" smtClean="0">
                <a:solidFill>
                  <a:srgbClr val="0000FF"/>
                </a:solidFill>
              </a:rPr>
              <a:t>i</a:t>
            </a:r>
            <a:r>
              <a:rPr lang="en-US" altLang="zh-CN" sz="2400" dirty="0" smtClean="0">
                <a:solidFill>
                  <a:srgbClr val="0000FF"/>
                </a:solidFill>
              </a:rPr>
              <a:t>]</a:t>
            </a:r>
            <a:r>
              <a:rPr lang="en-US" altLang="zh-CN" sz="2400" i="1" baseline="30000" dirty="0" smtClean="0">
                <a:solidFill>
                  <a:srgbClr val="0000FF"/>
                </a:solidFill>
              </a:rPr>
              <a:t>n</a:t>
            </a:r>
            <a:r>
              <a:rPr lang="en-US" altLang="zh-CN" sz="2400" i="1" dirty="0" smtClean="0"/>
              <a:t>.</a:t>
            </a:r>
            <a:endParaRPr lang="en-US" altLang="zh-CN" sz="2400" dirty="0" smtClean="0"/>
          </a:p>
        </p:txBody>
      </p:sp>
      <p:sp>
        <p:nvSpPr>
          <p:cNvPr id="4" name="Slide Number Placeholder 3"/>
          <p:cNvSpPr>
            <a:spLocks noGrp="1"/>
          </p:cNvSpPr>
          <p:nvPr>
            <p:ph type="sldNum" sz="quarter" idx="10"/>
          </p:nvPr>
        </p:nvSpPr>
        <p:spPr/>
        <p:txBody>
          <a:bodyPr/>
          <a:lstStyle/>
          <a:p>
            <a:pPr>
              <a:defRPr/>
            </a:pPr>
            <a:fld id="{E856EBEC-7BE2-4B15-88BC-F34BB066B340}" type="slidenum">
              <a:rPr lang="en-US" altLang="zh-CN" smtClean="0"/>
              <a:pPr>
                <a:defRPr/>
              </a:pPr>
              <a:t>23</a:t>
            </a:fld>
            <a:endParaRPr lang="en-US" altLang="zh-CN"/>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20480911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2900" dirty="0" smtClean="0"/>
              <a:t>Decoding error probability of LNC</a:t>
            </a:r>
            <a:endParaRPr lang="zh-CN" altLang="en-US" sz="2900" dirty="0"/>
          </a:p>
        </p:txBody>
      </p:sp>
      <p:sp>
        <p:nvSpPr>
          <p:cNvPr id="3" name="Content Placeholder 2"/>
          <p:cNvSpPr>
            <a:spLocks noGrp="1"/>
          </p:cNvSpPr>
          <p:nvPr>
            <p:ph idx="1"/>
          </p:nvPr>
        </p:nvSpPr>
        <p:spPr>
          <a:xfrm>
            <a:off x="259140" y="1052736"/>
            <a:ext cx="8640960" cy="5184576"/>
          </a:xfrm>
        </p:spPr>
        <p:txBody>
          <a:bodyPr/>
          <a:lstStyle/>
          <a:p>
            <a:pPr marL="0" lvl="1" indent="0">
              <a:buNone/>
            </a:pPr>
            <a:r>
              <a:rPr lang="en-US" altLang="zh-CN" sz="1800" dirty="0" smtClean="0"/>
              <a:t>[Feng-Silva-</a:t>
            </a:r>
            <a:r>
              <a:rPr lang="en-US" altLang="zh-CN" sz="1800" dirty="0" err="1" smtClean="0"/>
              <a:t>Kschischang</a:t>
            </a:r>
            <a:r>
              <a:rPr lang="en-US" altLang="zh-CN" sz="1800" dirty="0" smtClean="0"/>
              <a:t>]</a:t>
            </a:r>
            <a:r>
              <a:rPr lang="en-US" altLang="zh-CN" sz="2400" dirty="0" smtClean="0"/>
              <a:t> Consider </a:t>
            </a:r>
            <a:r>
              <a:rPr lang="en-US" altLang="zh-CN" sz="2400" dirty="0"/>
              <a:t>an LNC </a:t>
            </a:r>
            <a:r>
              <a:rPr lang="en-US" altLang="zh-CN" sz="2400" dirty="0">
                <a:sym typeface="Symbol"/>
              </a:rPr>
              <a:t>/</a:t>
            </a:r>
            <a:r>
              <a:rPr lang="en-US" altLang="zh-CN" sz="2400" dirty="0" smtClean="0">
                <a:sym typeface="Symbol"/>
              </a:rPr>
              <a:t> with </a:t>
            </a:r>
            <a:r>
              <a:rPr lang="en-US" altLang="zh-CN" sz="2400" dirty="0" smtClean="0"/>
              <a:t> </a:t>
            </a:r>
            <a:r>
              <a:rPr lang="en-US" altLang="zh-CN" sz="2400" dirty="0">
                <a:solidFill>
                  <a:srgbClr val="0000FF"/>
                </a:solidFill>
              </a:rPr>
              <a:t>hypercube </a:t>
            </a:r>
            <a:r>
              <a:rPr lang="en-US" altLang="zh-CN" sz="2400" dirty="0" smtClean="0">
                <a:solidFill>
                  <a:srgbClr val="0000FF"/>
                </a:solidFill>
              </a:rPr>
              <a:t>shaped</a:t>
            </a:r>
            <a:r>
              <a:rPr lang="en-US" altLang="zh-CN" sz="2400" dirty="0" smtClean="0"/>
              <a:t>,</a:t>
            </a:r>
            <a:r>
              <a:rPr lang="en-US" altLang="zh-CN" sz="2400" dirty="0" smtClean="0">
                <a:solidFill>
                  <a:srgbClr val="0000FF"/>
                </a:solidFill>
              </a:rPr>
              <a:t> </a:t>
            </a:r>
            <a:r>
              <a:rPr lang="en-US" altLang="zh-CN" sz="2400" i="1" dirty="0" smtClean="0"/>
              <a:t>i.e.,</a:t>
            </a:r>
            <a:r>
              <a:rPr lang="en-US" altLang="zh-CN" sz="2400" dirty="0" smtClean="0"/>
              <a:t> </a:t>
            </a:r>
            <a:r>
              <a:rPr lang="en-US" altLang="zh-CN" sz="2400" dirty="0" smtClean="0">
                <a:solidFill>
                  <a:srgbClr val="0000FF"/>
                </a:solidFill>
              </a:rPr>
              <a:t>equivalent to </a:t>
            </a:r>
            <a:r>
              <a:rPr lang="en-US" altLang="zh-CN" sz="2400" dirty="0" smtClean="0">
                <a:solidFill>
                  <a:srgbClr val="0000FF"/>
                </a:solidFill>
                <a:latin typeface="Euclid Math Two" pitchFamily="18" charset="2"/>
              </a:rPr>
              <a:t>Z</a:t>
            </a:r>
            <a:r>
              <a:rPr lang="en-US" altLang="zh-CN" sz="2400" dirty="0" smtClean="0">
                <a:solidFill>
                  <a:srgbClr val="0000FF"/>
                </a:solidFill>
              </a:rPr>
              <a:t>[</a:t>
            </a:r>
            <a:r>
              <a:rPr lang="en-US" altLang="zh-CN" sz="2400" i="1" dirty="0" err="1" smtClean="0">
                <a:solidFill>
                  <a:srgbClr val="0000FF"/>
                </a:solidFill>
              </a:rPr>
              <a:t>i</a:t>
            </a:r>
            <a:r>
              <a:rPr lang="en-US" altLang="zh-CN" sz="2400" dirty="0" smtClean="0">
                <a:solidFill>
                  <a:srgbClr val="0000FF"/>
                </a:solidFill>
              </a:rPr>
              <a:t>]</a:t>
            </a:r>
            <a:r>
              <a:rPr lang="en-US" altLang="zh-CN" sz="2400" i="1" baseline="30000" dirty="0" smtClean="0">
                <a:solidFill>
                  <a:srgbClr val="0000FF"/>
                </a:solidFill>
              </a:rPr>
              <a:t>n</a:t>
            </a:r>
            <a:r>
              <a:rPr lang="en-US" altLang="zh-CN" sz="2400" dirty="0" smtClean="0"/>
              <a:t>. T</a:t>
            </a:r>
            <a:r>
              <a:rPr lang="en-US" altLang="zh-CN" sz="2400" dirty="0" smtClean="0">
                <a:sym typeface="Symbol"/>
              </a:rPr>
              <a:t>he </a:t>
            </a:r>
            <a:r>
              <a:rPr lang="en-US" altLang="zh-CN" sz="2400" dirty="0" smtClean="0">
                <a:solidFill>
                  <a:srgbClr val="FF0000"/>
                </a:solidFill>
                <a:sym typeface="Symbol"/>
              </a:rPr>
              <a:t>u</a:t>
            </a:r>
            <a:r>
              <a:rPr lang="en-US" altLang="zh-CN" sz="2400" dirty="0" smtClean="0">
                <a:solidFill>
                  <a:srgbClr val="FF0000"/>
                </a:solidFill>
              </a:rPr>
              <a:t>nion bound Estimation (UBE) </a:t>
            </a:r>
            <a:r>
              <a:rPr lang="en-US" altLang="zh-CN" sz="2400" dirty="0" smtClean="0"/>
              <a:t>of the decoding error probability for </a:t>
            </a:r>
            <a:r>
              <a:rPr lang="en-US" altLang="zh-CN" sz="2400" dirty="0" smtClean="0">
                <a:sym typeface="Symbol"/>
              </a:rPr>
              <a:t></a:t>
            </a:r>
            <a:r>
              <a:rPr lang="en-US" altLang="zh-CN" sz="2400" dirty="0">
                <a:sym typeface="Symbol"/>
              </a:rPr>
              <a:t>/</a:t>
            </a:r>
            <a:r>
              <a:rPr lang="en-US" altLang="zh-CN" sz="2400" dirty="0" smtClean="0">
                <a:sym typeface="Symbol"/>
              </a:rPr>
              <a:t></a:t>
            </a:r>
            <a:r>
              <a:rPr lang="en-US" altLang="zh-CN" sz="2400" dirty="0">
                <a:sym typeface="Symbol"/>
              </a:rPr>
              <a:t> </a:t>
            </a:r>
            <a:r>
              <a:rPr lang="en-US" altLang="zh-CN" sz="2400" dirty="0" smtClean="0">
                <a:sym typeface="Symbol"/>
              </a:rPr>
              <a:t>is</a:t>
            </a:r>
          </a:p>
          <a:p>
            <a:pPr marL="0" lvl="1" indent="0">
              <a:buNone/>
            </a:pPr>
            <a:endParaRPr lang="en-US" altLang="zh-CN" sz="2400" dirty="0">
              <a:sym typeface="Symbol"/>
            </a:endParaRPr>
          </a:p>
          <a:p>
            <a:pPr marL="0" lvl="1" indent="0">
              <a:buNone/>
            </a:pPr>
            <a:endParaRPr lang="en-US" altLang="zh-CN" i="1" dirty="0" smtClean="0"/>
          </a:p>
          <a:p>
            <a:pPr lvl="1"/>
            <a:r>
              <a:rPr lang="en-US" altLang="zh-CN" i="1" dirty="0" smtClean="0"/>
              <a:t>d</a:t>
            </a:r>
            <a:r>
              <a:rPr lang="en-US" altLang="zh-CN" dirty="0" smtClean="0"/>
              <a:t>(</a:t>
            </a:r>
            <a:r>
              <a:rPr lang="el-GR" altLang="zh-CN" dirty="0"/>
              <a:t>Λ</a:t>
            </a:r>
            <a:r>
              <a:rPr lang="en-US" altLang="zh-CN" dirty="0"/>
              <a:t>/</a:t>
            </a:r>
            <a:r>
              <a:rPr lang="el-GR" altLang="zh-CN" dirty="0"/>
              <a:t>Λ</a:t>
            </a:r>
            <a:r>
              <a:rPr lang="en-US" altLang="zh-CN" dirty="0">
                <a:sym typeface="Symbol"/>
              </a:rPr>
              <a:t></a:t>
            </a:r>
            <a:r>
              <a:rPr lang="en-US" altLang="zh-CN" dirty="0"/>
              <a:t>) = </a:t>
            </a:r>
            <a:r>
              <a:rPr lang="en-US" altLang="zh-CN" dirty="0" smtClean="0"/>
              <a:t>minimum inter-</a:t>
            </a:r>
            <a:r>
              <a:rPr lang="en-US" altLang="zh-CN" dirty="0" err="1" smtClean="0"/>
              <a:t>coset</a:t>
            </a:r>
            <a:r>
              <a:rPr lang="en-US" altLang="zh-CN" dirty="0" smtClean="0"/>
              <a:t> (Euclidean) distance </a:t>
            </a:r>
            <a:br>
              <a:rPr lang="en-US" altLang="zh-CN" dirty="0" smtClean="0"/>
            </a:br>
            <a:r>
              <a:rPr lang="en-US" altLang="zh-CN" dirty="0" smtClean="0"/>
              <a:t>	      = length </a:t>
            </a:r>
            <a:r>
              <a:rPr lang="en-US" altLang="zh-CN" dirty="0"/>
              <a:t>of shortest vectors in </a:t>
            </a:r>
            <a:r>
              <a:rPr lang="el-GR" altLang="zh-CN" dirty="0" smtClean="0"/>
              <a:t>Λ</a:t>
            </a:r>
            <a:r>
              <a:rPr lang="en-US" altLang="zh-CN" dirty="0"/>
              <a:t>\</a:t>
            </a:r>
            <a:r>
              <a:rPr lang="el-GR" altLang="zh-CN" dirty="0"/>
              <a:t>Λ</a:t>
            </a:r>
            <a:r>
              <a:rPr lang="en-US" altLang="zh-CN" dirty="0">
                <a:sym typeface="Symbol"/>
              </a:rPr>
              <a:t></a:t>
            </a:r>
          </a:p>
          <a:p>
            <a:pPr lvl="1"/>
            <a:r>
              <a:rPr lang="en-US" altLang="zh-CN" i="1" dirty="0"/>
              <a:t>K</a:t>
            </a:r>
            <a:r>
              <a:rPr lang="en-US" altLang="zh-CN" dirty="0"/>
              <a:t>(</a:t>
            </a:r>
            <a:r>
              <a:rPr lang="el-GR" altLang="zh-CN" dirty="0"/>
              <a:t>Λ</a:t>
            </a:r>
            <a:r>
              <a:rPr lang="en-US" altLang="zh-CN" dirty="0"/>
              <a:t>/</a:t>
            </a:r>
            <a:r>
              <a:rPr lang="el-GR" altLang="zh-CN" dirty="0"/>
              <a:t>Λ</a:t>
            </a:r>
            <a:r>
              <a:rPr lang="en-US" altLang="zh-CN" dirty="0">
                <a:sym typeface="Symbol"/>
              </a:rPr>
              <a:t></a:t>
            </a:r>
            <a:r>
              <a:rPr lang="en-US" altLang="zh-CN" dirty="0"/>
              <a:t>) = The number of shortest vectors in </a:t>
            </a:r>
            <a:r>
              <a:rPr lang="el-GR" altLang="zh-CN" dirty="0"/>
              <a:t>Λ</a:t>
            </a:r>
            <a:r>
              <a:rPr lang="en-US" altLang="zh-CN" dirty="0"/>
              <a:t>\</a:t>
            </a:r>
            <a:r>
              <a:rPr lang="el-GR" altLang="zh-CN" dirty="0"/>
              <a:t>Λ</a:t>
            </a:r>
            <a:r>
              <a:rPr lang="en-US" altLang="zh-CN" dirty="0" smtClean="0">
                <a:sym typeface="Symbol"/>
              </a:rPr>
              <a:t></a:t>
            </a:r>
            <a:endParaRPr lang="en-US" altLang="zh-CN" sz="2400" dirty="0">
              <a:sym typeface="Symbol"/>
            </a:endParaRPr>
          </a:p>
          <a:p>
            <a:pPr lvl="1"/>
            <a:r>
              <a:rPr lang="en-US" altLang="zh-CN" sz="2400" i="1" dirty="0" err="1"/>
              <a:t>N</a:t>
            </a:r>
            <a:r>
              <a:rPr lang="en-US" altLang="zh-CN" sz="2400" i="1" baseline="-25000" dirty="0" err="1"/>
              <a:t>o</a:t>
            </a:r>
            <a:r>
              <a:rPr lang="en-US" altLang="zh-CN" sz="2400" i="1" dirty="0" err="1"/>
              <a:t>Q</a:t>
            </a:r>
            <a:r>
              <a:rPr lang="en-US" altLang="zh-CN" sz="2400" dirty="0"/>
              <a:t>(</a:t>
            </a:r>
            <a:r>
              <a:rPr lang="el-GR" altLang="zh-CN" sz="2400" i="1" dirty="0"/>
              <a:t>α</a:t>
            </a:r>
            <a:r>
              <a:rPr lang="en-US" altLang="zh-CN" sz="2400" dirty="0"/>
              <a:t>, </a:t>
            </a:r>
            <a:r>
              <a:rPr lang="en-US" altLang="zh-CN" sz="2400" b="1" dirty="0"/>
              <a:t>a</a:t>
            </a:r>
            <a:r>
              <a:rPr lang="en-US" altLang="zh-CN" sz="2400" dirty="0" smtClean="0"/>
              <a:t>) = </a:t>
            </a:r>
            <a:r>
              <a:rPr lang="en-US" altLang="zh-CN" sz="2400" dirty="0" smtClean="0">
                <a:solidFill>
                  <a:srgbClr val="0000FF"/>
                </a:solidFill>
              </a:rPr>
              <a:t>variance of effective noise </a:t>
            </a:r>
            <a:r>
              <a:rPr lang="en-US" altLang="zh-CN" sz="2400" b="1" dirty="0" smtClean="0">
                <a:solidFill>
                  <a:srgbClr val="0000FF"/>
                </a:solidFill>
              </a:rPr>
              <a:t>n</a:t>
            </a:r>
            <a:endParaRPr lang="en-US" altLang="zh-CN" sz="2400" dirty="0" smtClean="0"/>
          </a:p>
          <a:p>
            <a:pPr marL="0" lvl="1" indent="0">
              <a:buNone/>
            </a:pPr>
            <a:endParaRPr lang="en-US" altLang="zh-CN" sz="2400" dirty="0" smtClean="0"/>
          </a:p>
        </p:txBody>
      </p:sp>
      <p:sp>
        <p:nvSpPr>
          <p:cNvPr id="4" name="Slide Number Placeholder 3"/>
          <p:cNvSpPr>
            <a:spLocks noGrp="1"/>
          </p:cNvSpPr>
          <p:nvPr>
            <p:ph type="sldNum" sz="quarter" idx="10"/>
          </p:nvPr>
        </p:nvSpPr>
        <p:spPr/>
        <p:txBody>
          <a:bodyPr/>
          <a:lstStyle/>
          <a:p>
            <a:pPr>
              <a:defRPr/>
            </a:pPr>
            <a:fld id="{E856EBEC-7BE2-4B15-88BC-F34BB066B340}" type="slidenum">
              <a:rPr lang="en-US" altLang="zh-CN" smtClean="0"/>
              <a:pPr>
                <a:defRPr/>
              </a:pPr>
              <a:t>24</a:t>
            </a:fld>
            <a:endParaRPr lang="en-US" altLang="zh-CN"/>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2" name="Object 11"/>
          <p:cNvGraphicFramePr>
            <a:graphicFrameLocks noChangeAspect="1"/>
          </p:cNvGraphicFramePr>
          <p:nvPr>
            <p:extLst>
              <p:ext uri="{D42A27DB-BD31-4B8C-83A1-F6EECF244321}">
                <p14:modId xmlns:p14="http://schemas.microsoft.com/office/powerpoint/2010/main" val="4276111803"/>
              </p:ext>
            </p:extLst>
          </p:nvPr>
        </p:nvGraphicFramePr>
        <p:xfrm>
          <a:off x="2179638" y="2420888"/>
          <a:ext cx="4764087" cy="930275"/>
        </p:xfrm>
        <a:graphic>
          <a:graphicData uri="http://schemas.openxmlformats.org/presentationml/2006/ole">
            <mc:AlternateContent xmlns:mc="http://schemas.openxmlformats.org/markup-compatibility/2006">
              <mc:Choice xmlns:v="urn:schemas-microsoft-com:vml" Requires="v">
                <p:oleObj spid="_x0000_s171267" name="Equation" r:id="rId4" imgW="2145960" imgH="419040" progId="Equation.DSMT4">
                  <p:embed/>
                </p:oleObj>
              </mc:Choice>
              <mc:Fallback>
                <p:oleObj name="Equation" r:id="rId4" imgW="2145960" imgH="419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9638" y="2420888"/>
                        <a:ext cx="4764087" cy="93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4283968" y="764704"/>
            <a:ext cx="4752528" cy="400110"/>
          </a:xfrm>
          <a:prstGeom prst="rect">
            <a:avLst/>
          </a:prstGeom>
        </p:spPr>
        <p:txBody>
          <a:bodyPr wrap="square">
            <a:spAutoFit/>
          </a:bodyPr>
          <a:lstStyle/>
          <a:p>
            <a:pPr lvl="1">
              <a:lnSpc>
                <a:spcPct val="100000"/>
              </a:lnSpc>
            </a:pPr>
            <a:r>
              <a:rPr lang="en-US" altLang="zh-CN" sz="2000" b="1" dirty="0" smtClean="0">
                <a:solidFill>
                  <a:srgbClr val="FF0000"/>
                </a:solidFill>
                <a:latin typeface="Times New Roman" pitchFamily="18" charset="0"/>
                <a:cs typeface="Times New Roman" pitchFamily="18" charset="0"/>
              </a:rPr>
              <a:t>NOT </a:t>
            </a:r>
            <a:r>
              <a:rPr lang="en-US" altLang="zh-CN" sz="2000" b="1" dirty="0">
                <a:solidFill>
                  <a:srgbClr val="FF0000"/>
                </a:solidFill>
                <a:latin typeface="Times New Roman" pitchFamily="18" charset="0"/>
                <a:cs typeface="Times New Roman" pitchFamily="18" charset="0"/>
              </a:rPr>
              <a:t>applicable </a:t>
            </a:r>
            <a:r>
              <a:rPr lang="en-US" altLang="zh-CN" sz="2000" b="1" dirty="0" smtClean="0">
                <a:solidFill>
                  <a:srgbClr val="FF0000"/>
                </a:solidFill>
                <a:latin typeface="Times New Roman" pitchFamily="18" charset="0"/>
                <a:cs typeface="Times New Roman" pitchFamily="18" charset="0"/>
              </a:rPr>
              <a:t>for </a:t>
            </a:r>
            <a:r>
              <a:rPr lang="en-US" altLang="zh-CN" sz="2000" b="1" dirty="0" smtClean="0">
                <a:solidFill>
                  <a:srgbClr val="FF0000"/>
                </a:solidFill>
                <a:latin typeface="Euclid Math Two" pitchFamily="18" charset="2"/>
              </a:rPr>
              <a:t>Z</a:t>
            </a:r>
            <a:r>
              <a:rPr lang="en-US" altLang="zh-CN" sz="2000" b="1" dirty="0">
                <a:solidFill>
                  <a:srgbClr val="FF0000"/>
                </a:solidFill>
                <a:latin typeface="Times New Roman" pitchFamily="18" charset="0"/>
                <a:cs typeface="Times New Roman" pitchFamily="18" charset="0"/>
              </a:rPr>
              <a:t>[</a:t>
            </a:r>
            <a:r>
              <a:rPr lang="en-US" altLang="zh-CN" sz="2000" b="1" i="1" dirty="0">
                <a:solidFill>
                  <a:srgbClr val="FF0000"/>
                </a:solidFill>
                <a:latin typeface="Times New Roman" pitchFamily="18" charset="0"/>
                <a:cs typeface="Times New Roman" pitchFamily="18" charset="0"/>
                <a:sym typeface="Symbol"/>
              </a:rPr>
              <a:t></a:t>
            </a:r>
            <a:r>
              <a:rPr lang="en-US" altLang="zh-CN" sz="2000" b="1" dirty="0" smtClean="0">
                <a:solidFill>
                  <a:srgbClr val="FF0000"/>
                </a:solidFill>
                <a:latin typeface="Times New Roman" pitchFamily="18" charset="0"/>
                <a:cs typeface="Times New Roman" pitchFamily="18" charset="0"/>
              </a:rPr>
              <a:t>]-based LNCs</a:t>
            </a:r>
            <a:endParaRPr lang="en-US" altLang="zh-CN" sz="2000" b="1" dirty="0">
              <a:solidFill>
                <a:srgbClr val="FF0000"/>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38533411"/>
              </p:ext>
            </p:extLst>
          </p:nvPr>
        </p:nvGraphicFramePr>
        <p:xfrm>
          <a:off x="5796125" y="4978800"/>
          <a:ext cx="2590560" cy="507600"/>
        </p:xfrm>
        <a:graphic>
          <a:graphicData uri="http://schemas.openxmlformats.org/presentationml/2006/ole">
            <mc:AlternateContent xmlns:mc="http://schemas.openxmlformats.org/markup-compatibility/2006">
              <mc:Choice xmlns:v="urn:schemas-microsoft-com:vml" Requires="v">
                <p:oleObj spid="_x0000_s171268" name="Equation" r:id="rId6" imgW="1295280" imgH="253800" progId="Equation.DSMT4">
                  <p:embed/>
                </p:oleObj>
              </mc:Choice>
              <mc:Fallback>
                <p:oleObj name="Equation" r:id="rId6" imgW="1295280" imgH="253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6125" y="4978800"/>
                        <a:ext cx="2590560" cy="50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3259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2900" dirty="0"/>
              <a:t>Decoding error probability of LNC</a:t>
            </a:r>
            <a:endParaRPr lang="zh-CN" altLang="en-US" sz="2900" dirty="0"/>
          </a:p>
        </p:txBody>
      </p:sp>
      <p:sp>
        <p:nvSpPr>
          <p:cNvPr id="3" name="Content Placeholder 2"/>
          <p:cNvSpPr>
            <a:spLocks noGrp="1"/>
          </p:cNvSpPr>
          <p:nvPr>
            <p:ph idx="1"/>
          </p:nvPr>
        </p:nvSpPr>
        <p:spPr>
          <a:xfrm>
            <a:off x="279400" y="1411288"/>
            <a:ext cx="8610600" cy="4608512"/>
          </a:xfrm>
        </p:spPr>
        <p:txBody>
          <a:bodyPr/>
          <a:lstStyle/>
          <a:p>
            <a:pPr marL="0" lvl="1" indent="0">
              <a:buNone/>
            </a:pPr>
            <a:r>
              <a:rPr lang="en-US" altLang="zh-CN" sz="1800" dirty="0"/>
              <a:t>[Sun-Yuan-Huang-Shum] </a:t>
            </a:r>
            <a:r>
              <a:rPr lang="en-US" altLang="zh-CN" sz="2400" dirty="0" smtClean="0"/>
              <a:t>Consider </a:t>
            </a:r>
            <a:r>
              <a:rPr lang="en-US" altLang="zh-CN" sz="2400" dirty="0"/>
              <a:t>an LNC </a:t>
            </a:r>
            <a:r>
              <a:rPr lang="en-US" altLang="zh-CN" sz="2400" dirty="0">
                <a:sym typeface="Symbol"/>
              </a:rPr>
              <a:t>/</a:t>
            </a:r>
            <a:r>
              <a:rPr lang="en-US" altLang="zh-CN" sz="2400" dirty="0" smtClean="0">
                <a:sym typeface="Symbol"/>
              </a:rPr>
              <a:t> with </a:t>
            </a:r>
            <a:r>
              <a:rPr lang="en-US" altLang="zh-CN" sz="2400" dirty="0" smtClean="0"/>
              <a:t> equivalent to </a:t>
            </a:r>
            <a:r>
              <a:rPr lang="en-US" altLang="zh-CN" sz="2400" dirty="0" smtClean="0">
                <a:solidFill>
                  <a:srgbClr val="0000FF"/>
                </a:solidFill>
                <a:latin typeface="Euclid Math Two" pitchFamily="18" charset="2"/>
              </a:rPr>
              <a:t>Z</a:t>
            </a:r>
            <a:r>
              <a:rPr lang="en-US" altLang="zh-CN" sz="2400" dirty="0" smtClean="0">
                <a:solidFill>
                  <a:srgbClr val="0000FF"/>
                </a:solidFill>
              </a:rPr>
              <a:t>[</a:t>
            </a:r>
            <a:r>
              <a:rPr lang="en-US" altLang="zh-CN" sz="2400" i="1" dirty="0" smtClean="0">
                <a:solidFill>
                  <a:srgbClr val="0000FF"/>
                </a:solidFill>
                <a:sym typeface="Symbol"/>
              </a:rPr>
              <a:t></a:t>
            </a:r>
            <a:r>
              <a:rPr lang="en-US" altLang="zh-CN" sz="2400" dirty="0" smtClean="0">
                <a:solidFill>
                  <a:srgbClr val="0000FF"/>
                </a:solidFill>
              </a:rPr>
              <a:t>]</a:t>
            </a:r>
            <a:r>
              <a:rPr lang="en-US" altLang="zh-CN" sz="2400" i="1" baseline="30000" dirty="0" smtClean="0">
                <a:solidFill>
                  <a:srgbClr val="0000FF"/>
                </a:solidFill>
              </a:rPr>
              <a:t>n</a:t>
            </a:r>
            <a:r>
              <a:rPr lang="en-US" altLang="zh-CN" sz="2400" i="1" dirty="0" smtClean="0"/>
              <a:t>. </a:t>
            </a:r>
            <a:r>
              <a:rPr lang="en-US" altLang="zh-CN" dirty="0" smtClean="0"/>
              <a:t>T</a:t>
            </a:r>
            <a:r>
              <a:rPr lang="en-US" altLang="zh-CN" dirty="0" smtClean="0">
                <a:sym typeface="Symbol"/>
              </a:rPr>
              <a:t>he </a:t>
            </a:r>
            <a:r>
              <a:rPr lang="en-US" altLang="zh-CN" dirty="0" smtClean="0">
                <a:solidFill>
                  <a:srgbClr val="FF0000"/>
                </a:solidFill>
              </a:rPr>
              <a:t>UBE </a:t>
            </a:r>
            <a:r>
              <a:rPr lang="en-US" altLang="zh-CN" dirty="0"/>
              <a:t>of the decoding error probability for </a:t>
            </a:r>
            <a:r>
              <a:rPr lang="en-US" altLang="zh-CN" dirty="0">
                <a:sym typeface="Symbol"/>
              </a:rPr>
              <a:t>/ is</a:t>
            </a:r>
          </a:p>
          <a:p>
            <a:pPr marL="0" lvl="1" indent="0">
              <a:buNone/>
            </a:pPr>
            <a:endParaRPr lang="en-US" altLang="zh-CN" sz="2400" dirty="0" smtClean="0"/>
          </a:p>
          <a:p>
            <a:pPr marL="0" lvl="1" indent="0">
              <a:buNone/>
            </a:pPr>
            <a:endParaRPr lang="en-US" altLang="zh-CN" dirty="0" smtClean="0"/>
          </a:p>
          <a:p>
            <a:pPr marL="0" lvl="1" indent="0">
              <a:buNone/>
            </a:pPr>
            <a:endParaRPr lang="en-US" altLang="zh-CN" dirty="0"/>
          </a:p>
          <a:p>
            <a:pPr lvl="1"/>
            <a:r>
              <a:rPr lang="en-US" altLang="zh-CN" i="1" dirty="0"/>
              <a:t>d</a:t>
            </a:r>
            <a:r>
              <a:rPr lang="en-US" altLang="zh-CN" dirty="0"/>
              <a:t>(</a:t>
            </a:r>
            <a:r>
              <a:rPr lang="el-GR" altLang="zh-CN" dirty="0"/>
              <a:t>Λ</a:t>
            </a:r>
            <a:r>
              <a:rPr lang="en-US" altLang="zh-CN" dirty="0"/>
              <a:t>/</a:t>
            </a:r>
            <a:r>
              <a:rPr lang="el-GR" altLang="zh-CN" dirty="0"/>
              <a:t>Λ</a:t>
            </a:r>
            <a:r>
              <a:rPr lang="en-US" altLang="zh-CN" dirty="0">
                <a:sym typeface="Symbol"/>
              </a:rPr>
              <a:t></a:t>
            </a:r>
            <a:r>
              <a:rPr lang="en-US" altLang="zh-CN" dirty="0"/>
              <a:t>) = length of shortest vectors in </a:t>
            </a:r>
            <a:r>
              <a:rPr lang="el-GR" altLang="zh-CN" dirty="0"/>
              <a:t>Λ</a:t>
            </a:r>
            <a:r>
              <a:rPr lang="en-US" altLang="zh-CN" dirty="0"/>
              <a:t>\</a:t>
            </a:r>
            <a:r>
              <a:rPr lang="el-GR" altLang="zh-CN" dirty="0"/>
              <a:t>Λ</a:t>
            </a:r>
            <a:r>
              <a:rPr lang="en-US" altLang="zh-CN" dirty="0">
                <a:sym typeface="Symbol"/>
              </a:rPr>
              <a:t></a:t>
            </a:r>
          </a:p>
          <a:p>
            <a:pPr lvl="1"/>
            <a:r>
              <a:rPr lang="en-US" altLang="zh-CN" i="1" dirty="0"/>
              <a:t>K</a:t>
            </a:r>
            <a:r>
              <a:rPr lang="en-US" altLang="zh-CN" dirty="0"/>
              <a:t>(</a:t>
            </a:r>
            <a:r>
              <a:rPr lang="el-GR" altLang="zh-CN" dirty="0"/>
              <a:t>Λ</a:t>
            </a:r>
            <a:r>
              <a:rPr lang="en-US" altLang="zh-CN" dirty="0"/>
              <a:t>/</a:t>
            </a:r>
            <a:r>
              <a:rPr lang="el-GR" altLang="zh-CN" dirty="0"/>
              <a:t>Λ</a:t>
            </a:r>
            <a:r>
              <a:rPr lang="en-US" altLang="zh-CN" dirty="0">
                <a:sym typeface="Symbol"/>
              </a:rPr>
              <a:t></a:t>
            </a:r>
            <a:r>
              <a:rPr lang="en-US" altLang="zh-CN" dirty="0"/>
              <a:t>) = The number of shortest vectors in </a:t>
            </a:r>
            <a:r>
              <a:rPr lang="el-GR" altLang="zh-CN" dirty="0"/>
              <a:t>Λ</a:t>
            </a:r>
            <a:r>
              <a:rPr lang="en-US" altLang="zh-CN" dirty="0"/>
              <a:t>\</a:t>
            </a:r>
            <a:r>
              <a:rPr lang="el-GR" altLang="zh-CN" dirty="0"/>
              <a:t>Λ</a:t>
            </a:r>
            <a:r>
              <a:rPr lang="en-US" altLang="zh-CN" dirty="0" smtClean="0">
                <a:sym typeface="Symbol"/>
              </a:rPr>
              <a:t></a:t>
            </a:r>
            <a:endParaRPr lang="en-US" altLang="zh-CN" dirty="0">
              <a:sym typeface="Symbol"/>
            </a:endParaRPr>
          </a:p>
          <a:p>
            <a:pPr lvl="1"/>
            <a:r>
              <a:rPr lang="en-US" altLang="zh-CN" i="1" dirty="0" smtClean="0"/>
              <a:t>N</a:t>
            </a:r>
            <a:r>
              <a:rPr lang="en-US" altLang="zh-CN" baseline="-25000" dirty="0" smtClean="0"/>
              <a:t>0</a:t>
            </a:r>
            <a:r>
              <a:rPr lang="en-US" altLang="zh-CN" i="1" dirty="0" smtClean="0"/>
              <a:t>Q</a:t>
            </a:r>
            <a:r>
              <a:rPr lang="en-US" altLang="zh-CN" dirty="0" smtClean="0"/>
              <a:t>(</a:t>
            </a:r>
            <a:r>
              <a:rPr lang="el-GR" altLang="zh-CN" i="1" dirty="0"/>
              <a:t>α</a:t>
            </a:r>
            <a:r>
              <a:rPr lang="en-US" altLang="zh-CN" dirty="0"/>
              <a:t>, </a:t>
            </a:r>
            <a:r>
              <a:rPr lang="en-US" altLang="zh-CN" b="1" dirty="0"/>
              <a:t>a</a:t>
            </a:r>
            <a:r>
              <a:rPr lang="en-US" altLang="zh-CN" dirty="0"/>
              <a:t>) = </a:t>
            </a:r>
            <a:r>
              <a:rPr lang="en-US" altLang="zh-CN" dirty="0">
                <a:solidFill>
                  <a:srgbClr val="0000FF"/>
                </a:solidFill>
              </a:rPr>
              <a:t>variance of effective </a:t>
            </a:r>
            <a:r>
              <a:rPr lang="en-US" altLang="zh-CN" dirty="0" smtClean="0">
                <a:solidFill>
                  <a:srgbClr val="0000FF"/>
                </a:solidFill>
              </a:rPr>
              <a:t>noise </a:t>
            </a:r>
            <a:r>
              <a:rPr lang="en-US" altLang="zh-CN" b="1" dirty="0" smtClean="0">
                <a:solidFill>
                  <a:srgbClr val="0000FF"/>
                </a:solidFill>
              </a:rPr>
              <a:t>n</a:t>
            </a:r>
            <a:endParaRPr lang="en-US" altLang="zh-CN" dirty="0"/>
          </a:p>
        </p:txBody>
      </p:sp>
      <p:sp>
        <p:nvSpPr>
          <p:cNvPr id="4" name="Slide Number Placeholder 3"/>
          <p:cNvSpPr>
            <a:spLocks noGrp="1"/>
          </p:cNvSpPr>
          <p:nvPr>
            <p:ph type="sldNum" sz="quarter" idx="10"/>
          </p:nvPr>
        </p:nvSpPr>
        <p:spPr/>
        <p:txBody>
          <a:bodyPr/>
          <a:lstStyle/>
          <a:p>
            <a:pPr>
              <a:defRPr/>
            </a:pPr>
            <a:fld id="{E856EBEC-7BE2-4B15-88BC-F34BB066B340}" type="slidenum">
              <a:rPr lang="en-US" altLang="zh-CN" smtClean="0"/>
              <a:pPr>
                <a:defRPr/>
              </a:pPr>
              <a:t>25</a:t>
            </a:fld>
            <a:endParaRPr lang="en-US" altLang="zh-CN"/>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1" name="Object 10"/>
          <p:cNvGraphicFramePr>
            <a:graphicFrameLocks noChangeAspect="1"/>
          </p:cNvGraphicFramePr>
          <p:nvPr>
            <p:extLst>
              <p:ext uri="{D42A27DB-BD31-4B8C-83A1-F6EECF244321}">
                <p14:modId xmlns:p14="http://schemas.microsoft.com/office/powerpoint/2010/main" val="4276111803"/>
              </p:ext>
            </p:extLst>
          </p:nvPr>
        </p:nvGraphicFramePr>
        <p:xfrm>
          <a:off x="2179638" y="2420938"/>
          <a:ext cx="4764087" cy="930275"/>
        </p:xfrm>
        <a:graphic>
          <a:graphicData uri="http://schemas.openxmlformats.org/presentationml/2006/ole">
            <mc:AlternateContent xmlns:mc="http://schemas.openxmlformats.org/markup-compatibility/2006">
              <mc:Choice xmlns:v="urn:schemas-microsoft-com:vml" Requires="v">
                <p:oleObj spid="_x0000_s173314" name="Equation" r:id="rId4" imgW="2146300" imgH="419100" progId="Equation.DSMT4">
                  <p:embed/>
                </p:oleObj>
              </mc:Choice>
              <mc:Fallback>
                <p:oleObj name="Equation" r:id="rId4" imgW="2146300" imgH="419100" progId="Equation.DSMT4">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9638" y="2420938"/>
                        <a:ext cx="4764087"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38533411"/>
              </p:ext>
            </p:extLst>
          </p:nvPr>
        </p:nvGraphicFramePr>
        <p:xfrm>
          <a:off x="5795963" y="4978400"/>
          <a:ext cx="2590800" cy="508000"/>
        </p:xfrm>
        <a:graphic>
          <a:graphicData uri="http://schemas.openxmlformats.org/presentationml/2006/ole">
            <mc:AlternateContent xmlns:mc="http://schemas.openxmlformats.org/markup-compatibility/2006">
              <mc:Choice xmlns:v="urn:schemas-microsoft-com:vml" Requires="v">
                <p:oleObj spid="_x0000_s173315" name="Equation" r:id="rId6" imgW="1295400" imgH="254000" progId="Equation.DSMT4">
                  <p:embed/>
                </p:oleObj>
              </mc:Choice>
              <mc:Fallback>
                <p:oleObj name="Equation" r:id="rId6" imgW="1295400" imgH="254000"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5963" y="4978400"/>
                        <a:ext cx="2590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63659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2900" dirty="0" smtClean="0"/>
              <a:t>LNC over </a:t>
            </a:r>
            <a:r>
              <a:rPr lang="en-US" altLang="zh-CN" sz="2800" dirty="0">
                <a:latin typeface="Euclid Math Two" pitchFamily="18" charset="2"/>
              </a:rPr>
              <a:t>Z</a:t>
            </a:r>
            <a:r>
              <a:rPr lang="en-US" altLang="zh-CN" sz="2800" dirty="0"/>
              <a:t>[</a:t>
            </a:r>
            <a:r>
              <a:rPr lang="en-US" altLang="zh-CN" sz="2800" i="1" dirty="0">
                <a:sym typeface="Symbol"/>
              </a:rPr>
              <a:t></a:t>
            </a:r>
            <a:r>
              <a:rPr lang="en-US" altLang="zh-CN" sz="2800" dirty="0"/>
              <a:t>]</a:t>
            </a:r>
            <a:r>
              <a:rPr lang="en-US" altLang="zh-CN" sz="2900" dirty="0" smtClean="0"/>
              <a:t> </a:t>
            </a:r>
            <a:r>
              <a:rPr lang="en-US" altLang="zh-CN" sz="2900" dirty="0" err="1" smtClean="0">
                <a:sym typeface="Symbol"/>
              </a:rPr>
              <a:t>vs</a:t>
            </a:r>
            <a:r>
              <a:rPr lang="en-US" altLang="zh-CN" sz="2900" dirty="0" smtClean="0">
                <a:sym typeface="Symbol"/>
              </a:rPr>
              <a:t> over </a:t>
            </a:r>
            <a:r>
              <a:rPr lang="en-US" altLang="zh-CN" sz="2800" dirty="0" smtClean="0">
                <a:latin typeface="Euclid Math Two" pitchFamily="18" charset="2"/>
              </a:rPr>
              <a:t>Z</a:t>
            </a:r>
            <a:r>
              <a:rPr lang="en-US" altLang="zh-CN" sz="2800" dirty="0" smtClean="0"/>
              <a:t>[</a:t>
            </a:r>
            <a:r>
              <a:rPr lang="en-US" altLang="zh-CN" sz="2800" i="1" dirty="0" smtClean="0">
                <a:latin typeface="Times New Roman" pitchFamily="18" charset="0"/>
                <a:cs typeface="Times New Roman" pitchFamily="18" charset="0"/>
                <a:sym typeface="Symbol"/>
              </a:rPr>
              <a:t>i</a:t>
            </a:r>
            <a:r>
              <a:rPr lang="en-US" altLang="zh-CN" sz="2800" dirty="0" smtClean="0"/>
              <a:t>]</a:t>
            </a:r>
            <a:endParaRPr lang="zh-CN" altLang="en-US" sz="2900" dirty="0"/>
          </a:p>
        </p:txBody>
      </p:sp>
      <p:sp>
        <p:nvSpPr>
          <p:cNvPr id="4" name="Slide Number Placeholder 3"/>
          <p:cNvSpPr>
            <a:spLocks noGrp="1"/>
          </p:cNvSpPr>
          <p:nvPr>
            <p:ph type="sldNum" sz="quarter" idx="10"/>
          </p:nvPr>
        </p:nvSpPr>
        <p:spPr/>
        <p:txBody>
          <a:bodyPr/>
          <a:lstStyle/>
          <a:p>
            <a:pPr>
              <a:defRPr/>
            </a:pPr>
            <a:fld id="{E856EBEC-7BE2-4B15-88BC-F34BB066B340}" type="slidenum">
              <a:rPr lang="en-US" altLang="zh-CN" smtClean="0"/>
              <a:pPr>
                <a:defRPr/>
              </a:pPr>
              <a:t>26</a:t>
            </a:fld>
            <a:endParaRPr lang="en-US" altLang="zh-CN"/>
          </a:p>
        </p:txBody>
      </p:sp>
      <p:grpSp>
        <p:nvGrpSpPr>
          <p:cNvPr id="5" name="Group 4"/>
          <p:cNvGrpSpPr/>
          <p:nvPr/>
        </p:nvGrpSpPr>
        <p:grpSpPr>
          <a:xfrm>
            <a:off x="2806824" y="2438850"/>
            <a:ext cx="3509191" cy="2895150"/>
            <a:chOff x="2430961" y="3356992"/>
            <a:chExt cx="4134683" cy="3312368"/>
          </a:xfrm>
        </p:grpSpPr>
        <p:pic>
          <p:nvPicPr>
            <p:cNvPr id="6" name="Picture 6" descr="C:\Documents and Settings\user\Local Settings\Temporary Internet Files\Content.IE5\1OEZEJ32\Zw[1].gif"/>
            <p:cNvPicPr>
              <a:picLocks noChangeAspect="1" noChangeArrowheads="1"/>
            </p:cNvPicPr>
            <p:nvPr/>
          </p:nvPicPr>
          <p:blipFill>
            <a:blip r:embed="rId3" cstate="print"/>
            <a:srcRect/>
            <a:stretch>
              <a:fillRect/>
            </a:stretch>
          </p:blipFill>
          <p:spPr bwMode="auto">
            <a:xfrm>
              <a:off x="2430961" y="3356992"/>
              <a:ext cx="4013247" cy="3312368"/>
            </a:xfrm>
            <a:prstGeom prst="rect">
              <a:avLst/>
            </a:prstGeom>
            <a:noFill/>
          </p:spPr>
        </p:pic>
        <p:sp>
          <p:nvSpPr>
            <p:cNvPr id="7" name="Rectangle 6"/>
            <p:cNvSpPr/>
            <p:nvPr/>
          </p:nvSpPr>
          <p:spPr>
            <a:xfrm>
              <a:off x="5940152" y="3404878"/>
              <a:ext cx="625492" cy="369332"/>
            </a:xfrm>
            <a:prstGeom prst="rect">
              <a:avLst/>
            </a:prstGeom>
          </p:spPr>
          <p:txBody>
            <a:bodyPr wrap="none">
              <a:spAutoFit/>
            </a:bodyPr>
            <a:lstStyle/>
            <a:p>
              <a:r>
                <a:rPr lang="en-US" altLang="zh-CN" dirty="0">
                  <a:latin typeface="Euclid Math Two" pitchFamily="18" charset="2"/>
                </a:rPr>
                <a:t>Z</a:t>
              </a:r>
              <a:r>
                <a:rPr lang="en-US" altLang="zh-CN" dirty="0"/>
                <a:t>[</a:t>
              </a:r>
              <a:r>
                <a:rPr lang="en-US" altLang="zh-CN" i="1" dirty="0">
                  <a:sym typeface="Symbol"/>
                </a:rPr>
                <a:t></a:t>
              </a:r>
              <a:r>
                <a:rPr lang="en-US" altLang="zh-CN" dirty="0"/>
                <a:t>]</a:t>
              </a:r>
              <a:endParaRPr lang="zh-CN" altLang="en-US" dirty="0"/>
            </a:p>
          </p:txBody>
        </p:sp>
      </p:grpSp>
      <p:sp>
        <p:nvSpPr>
          <p:cNvPr id="10" name="Content Placeholder 2"/>
          <p:cNvSpPr txBox="1">
            <a:spLocks/>
          </p:cNvSpPr>
          <p:nvPr/>
        </p:nvSpPr>
        <p:spPr bwMode="auto">
          <a:xfrm>
            <a:off x="313184" y="1052736"/>
            <a:ext cx="8579296" cy="1944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lnSpc>
                <a:spcPct val="120000"/>
              </a:lnSpc>
              <a:spcBef>
                <a:spcPct val="20000"/>
              </a:spcBef>
              <a:spcAft>
                <a:spcPct val="0"/>
              </a:spcAft>
              <a:buFont typeface="Arial" charset="0"/>
              <a:buNone/>
              <a:defRPr sz="2400" kern="1200">
                <a:solidFill>
                  <a:schemeClr val="tx1"/>
                </a:solidFill>
                <a:latin typeface="Times New Roman" pitchFamily="18" charset="0"/>
                <a:ea typeface="+mn-ea"/>
                <a:cs typeface="Times New Roman" pitchFamily="18" charset="0"/>
              </a:defRPr>
            </a:lvl1pPr>
            <a:lvl2pPr marL="357188" indent="-357188" algn="l" rtl="0" eaLnBrk="0" fontAlgn="base" hangingPunct="0">
              <a:lnSpc>
                <a:spcPct val="120000"/>
              </a:lnSpc>
              <a:spcBef>
                <a:spcPct val="20000"/>
              </a:spcBef>
              <a:spcAft>
                <a:spcPct val="0"/>
              </a:spcAft>
              <a:buSzPct val="70000"/>
              <a:buFont typeface="Wingdings" pitchFamily="2" charset="2"/>
              <a:buChar char="n"/>
              <a:defRPr sz="2400" kern="1200">
                <a:solidFill>
                  <a:schemeClr val="tx1"/>
                </a:solidFill>
                <a:latin typeface="Times New Roman" pitchFamily="18" charset="0"/>
                <a:ea typeface="+mn-ea"/>
                <a:cs typeface="Times New Roman" pitchFamily="18" charset="0"/>
              </a:defRPr>
            </a:lvl2pPr>
            <a:lvl3pPr marL="636588" indent="-279400" algn="l" rtl="0" eaLnBrk="0" fontAlgn="base" hangingPunct="0">
              <a:lnSpc>
                <a:spcPct val="120000"/>
              </a:lnSpc>
              <a:spcBef>
                <a:spcPct val="20000"/>
              </a:spcBef>
              <a:spcAft>
                <a:spcPct val="0"/>
              </a:spcAft>
              <a:buSzPct val="60000"/>
              <a:buFont typeface="Wingdings" pitchFamily="2" charset="2"/>
              <a:buChar char="l"/>
              <a:defRPr sz="2400" kern="1200">
                <a:solidFill>
                  <a:schemeClr val="tx1"/>
                </a:solidFill>
                <a:latin typeface="Times New Roman" pitchFamily="18" charset="0"/>
                <a:ea typeface="+mn-ea"/>
                <a:cs typeface="Times New Roman" pitchFamily="18" charset="0"/>
              </a:defRPr>
            </a:lvl3pPr>
            <a:lvl4pPr marL="893763" indent="-257175"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4pPr>
            <a:lvl5pPr marL="984250" indent="-269875" algn="l" defTabSz="984250"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100000"/>
              </a:lnSpc>
            </a:pPr>
            <a:r>
              <a:rPr lang="en-US" altLang="zh-CN" dirty="0">
                <a:latin typeface="Euclid Math Two" pitchFamily="18" charset="2"/>
              </a:rPr>
              <a:t>Z</a:t>
            </a:r>
            <a:r>
              <a:rPr lang="en-US" altLang="zh-CN" dirty="0"/>
              <a:t>[</a:t>
            </a:r>
            <a:r>
              <a:rPr lang="en-US" altLang="zh-CN" i="1" dirty="0">
                <a:sym typeface="Symbol"/>
              </a:rPr>
              <a:t></a:t>
            </a:r>
            <a:r>
              <a:rPr lang="en-US" altLang="zh-CN" dirty="0" smtClean="0"/>
              <a:t>] provides well-known additional </a:t>
            </a:r>
            <a:r>
              <a:rPr lang="en-US" altLang="zh-CN" dirty="0" smtClean="0">
                <a:solidFill>
                  <a:srgbClr val="0000FF"/>
                </a:solidFill>
              </a:rPr>
              <a:t>shaping gain </a:t>
            </a:r>
            <a:r>
              <a:rPr lang="en-US" altLang="zh-CN" dirty="0" smtClean="0"/>
              <a:t>of conventional </a:t>
            </a:r>
            <a:r>
              <a:rPr lang="en-US" altLang="zh-CN" dirty="0" smtClean="0">
                <a:solidFill>
                  <a:srgbClr val="0000FF"/>
                </a:solidFill>
              </a:rPr>
              <a:t>lattice codes </a:t>
            </a:r>
            <a:r>
              <a:rPr lang="en-US" altLang="zh-CN" dirty="0" smtClean="0"/>
              <a:t>over </a:t>
            </a:r>
            <a:r>
              <a:rPr lang="en-US" altLang="zh-CN" dirty="0" smtClean="0">
                <a:latin typeface="Euclid Math Two" pitchFamily="18" charset="2"/>
              </a:rPr>
              <a:t>Z</a:t>
            </a:r>
            <a:r>
              <a:rPr lang="en-US" altLang="zh-CN" dirty="0" smtClean="0"/>
              <a:t>[</a:t>
            </a:r>
            <a:r>
              <a:rPr lang="en-US" altLang="zh-CN" i="1" dirty="0" smtClean="0">
                <a:sym typeface="Symbol"/>
              </a:rPr>
              <a:t>i</a:t>
            </a:r>
            <a:r>
              <a:rPr lang="en-US" altLang="zh-CN" dirty="0" smtClean="0"/>
              <a:t>].</a:t>
            </a:r>
            <a:endParaRPr lang="en-US" altLang="zh-CN" dirty="0"/>
          </a:p>
        </p:txBody>
      </p:sp>
      <p:sp>
        <p:nvSpPr>
          <p:cNvPr id="11" name="Rectangle 10"/>
          <p:cNvSpPr/>
          <p:nvPr/>
        </p:nvSpPr>
        <p:spPr>
          <a:xfrm>
            <a:off x="2362200" y="1935955"/>
            <a:ext cx="4335167" cy="430887"/>
          </a:xfrm>
          <a:prstGeom prst="rect">
            <a:avLst/>
          </a:prstGeom>
        </p:spPr>
        <p:txBody>
          <a:bodyPr wrap="square">
            <a:spAutoFit/>
          </a:bodyPr>
          <a:lstStyle/>
          <a:p>
            <a:pPr lvl="0" defTabSz="457200" fontAlgn="auto">
              <a:spcBef>
                <a:spcPct val="20000"/>
              </a:spcBef>
              <a:spcAft>
                <a:spcPts val="0"/>
              </a:spcAft>
              <a:defRPr/>
            </a:pPr>
            <a:r>
              <a:rPr lang="en-US" altLang="zh-CN" sz="2200" dirty="0" smtClean="0">
                <a:latin typeface="Times New Roman" pitchFamily="18" charset="0"/>
                <a:cs typeface="Times New Roman" pitchFamily="18" charset="0"/>
              </a:rPr>
              <a:t>Optimal lattice packing </a:t>
            </a:r>
            <a:r>
              <a:rPr lang="en-US" altLang="zh-CN" sz="2200" dirty="0">
                <a:latin typeface="Times New Roman" pitchFamily="18" charset="0"/>
                <a:cs typeface="Times New Roman" pitchFamily="18" charset="0"/>
              </a:rPr>
              <a:t>in </a:t>
            </a:r>
            <a:r>
              <a:rPr lang="en-US" altLang="zh-CN" sz="2200" dirty="0" smtClean="0">
                <a:latin typeface="Times New Roman" pitchFamily="18" charset="0"/>
                <a:cs typeface="Times New Roman" pitchFamily="18" charset="0"/>
              </a:rPr>
              <a:t>2-D plane </a:t>
            </a:r>
            <a:endParaRPr lang="en-US" altLang="zh-CN" sz="2200" dirty="0">
              <a:latin typeface="Times New Roman" pitchFamily="18" charset="0"/>
              <a:cs typeface="Times New Roman" pitchFamily="18" charset="0"/>
            </a:endParaRPr>
          </a:p>
        </p:txBody>
      </p:sp>
      <p:sp>
        <p:nvSpPr>
          <p:cNvPr id="9" name="Content Placeholder 2"/>
          <p:cNvSpPr txBox="1">
            <a:spLocks/>
          </p:cNvSpPr>
          <p:nvPr/>
        </p:nvSpPr>
        <p:spPr bwMode="auto">
          <a:xfrm>
            <a:off x="313184" y="5562600"/>
            <a:ext cx="8579296" cy="9721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lnSpc>
                <a:spcPct val="120000"/>
              </a:lnSpc>
              <a:spcBef>
                <a:spcPct val="20000"/>
              </a:spcBef>
              <a:spcAft>
                <a:spcPct val="0"/>
              </a:spcAft>
              <a:buFont typeface="Arial" charset="0"/>
              <a:buNone/>
              <a:defRPr sz="2400" kern="1200">
                <a:solidFill>
                  <a:schemeClr val="tx1"/>
                </a:solidFill>
                <a:latin typeface="Times New Roman" pitchFamily="18" charset="0"/>
                <a:ea typeface="+mn-ea"/>
                <a:cs typeface="Times New Roman" pitchFamily="18" charset="0"/>
              </a:defRPr>
            </a:lvl1pPr>
            <a:lvl2pPr marL="357188" indent="-357188" algn="l" rtl="0" eaLnBrk="0" fontAlgn="base" hangingPunct="0">
              <a:lnSpc>
                <a:spcPct val="120000"/>
              </a:lnSpc>
              <a:spcBef>
                <a:spcPct val="20000"/>
              </a:spcBef>
              <a:spcAft>
                <a:spcPct val="0"/>
              </a:spcAft>
              <a:buSzPct val="70000"/>
              <a:buFont typeface="Wingdings" pitchFamily="2" charset="2"/>
              <a:buChar char="n"/>
              <a:defRPr sz="2400" kern="1200">
                <a:solidFill>
                  <a:schemeClr val="tx1"/>
                </a:solidFill>
                <a:latin typeface="Times New Roman" pitchFamily="18" charset="0"/>
                <a:ea typeface="+mn-ea"/>
                <a:cs typeface="Times New Roman" pitchFamily="18" charset="0"/>
              </a:defRPr>
            </a:lvl2pPr>
            <a:lvl3pPr marL="636588" indent="-279400" algn="l" rtl="0" eaLnBrk="0" fontAlgn="base" hangingPunct="0">
              <a:lnSpc>
                <a:spcPct val="120000"/>
              </a:lnSpc>
              <a:spcBef>
                <a:spcPct val="20000"/>
              </a:spcBef>
              <a:spcAft>
                <a:spcPct val="0"/>
              </a:spcAft>
              <a:buSzPct val="60000"/>
              <a:buFont typeface="Wingdings" pitchFamily="2" charset="2"/>
              <a:buChar char="l"/>
              <a:defRPr sz="2400" kern="1200">
                <a:solidFill>
                  <a:schemeClr val="tx1"/>
                </a:solidFill>
                <a:latin typeface="Times New Roman" pitchFamily="18" charset="0"/>
                <a:ea typeface="+mn-ea"/>
                <a:cs typeface="Times New Roman" pitchFamily="18" charset="0"/>
              </a:defRPr>
            </a:lvl3pPr>
            <a:lvl4pPr marL="893763" indent="-257175"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4pPr>
            <a:lvl5pPr marL="984250" indent="-269875" algn="l" defTabSz="984250"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100000"/>
              </a:lnSpc>
            </a:pPr>
            <a:r>
              <a:rPr lang="en-US" altLang="zh-CN" dirty="0" smtClean="0"/>
              <a:t>Under the same code rate and SNR, baseline LNC over </a:t>
            </a:r>
            <a:r>
              <a:rPr lang="en-US" altLang="zh-CN" dirty="0">
                <a:latin typeface="Euclid Math Two" pitchFamily="18" charset="2"/>
              </a:rPr>
              <a:t>Z</a:t>
            </a:r>
            <a:r>
              <a:rPr lang="en-US" altLang="zh-CN" dirty="0"/>
              <a:t>[</a:t>
            </a:r>
            <a:r>
              <a:rPr lang="en-US" altLang="zh-CN" i="1" dirty="0">
                <a:sym typeface="Symbol"/>
              </a:rPr>
              <a:t></a:t>
            </a:r>
            <a:r>
              <a:rPr lang="en-US" altLang="zh-CN" dirty="0" smtClean="0"/>
              <a:t>] performs slightly better than </a:t>
            </a:r>
            <a:r>
              <a:rPr lang="en-US" altLang="zh-CN" dirty="0"/>
              <a:t>baseline </a:t>
            </a:r>
            <a:r>
              <a:rPr lang="en-US" altLang="zh-CN" dirty="0" smtClean="0"/>
              <a:t>LNC over </a:t>
            </a:r>
            <a:r>
              <a:rPr lang="en-US" altLang="zh-CN" dirty="0" smtClean="0">
                <a:latin typeface="Euclid Math Two" pitchFamily="18" charset="2"/>
              </a:rPr>
              <a:t>Z</a:t>
            </a:r>
            <a:r>
              <a:rPr lang="en-US" altLang="zh-CN" dirty="0" smtClean="0"/>
              <a:t>[</a:t>
            </a:r>
            <a:r>
              <a:rPr lang="en-US" altLang="zh-CN" i="1" dirty="0" smtClean="0">
                <a:sym typeface="Symbol"/>
              </a:rPr>
              <a:t>i</a:t>
            </a:r>
            <a:r>
              <a:rPr lang="en-US" altLang="zh-CN" dirty="0" smtClean="0"/>
              <a:t>].</a:t>
            </a:r>
            <a:endParaRPr lang="en-US" altLang="zh-CN" dirty="0"/>
          </a:p>
        </p:txBody>
      </p:sp>
    </p:spTree>
    <p:extLst>
      <p:ext uri="{BB962C8B-B14F-4D97-AF65-F5344CB8AC3E}">
        <p14:creationId xmlns:p14="http://schemas.microsoft.com/office/powerpoint/2010/main" val="282862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08720"/>
            <a:ext cx="8640960" cy="1224136"/>
          </a:xfrm>
        </p:spPr>
        <p:txBody>
          <a:bodyPr/>
          <a:lstStyle/>
          <a:p>
            <a:pPr lvl="1"/>
            <a:r>
              <a:rPr lang="en-US" altLang="zh-CN" sz="2000" dirty="0" smtClean="0"/>
              <a:t>Two transmitters; </a:t>
            </a:r>
          </a:p>
          <a:p>
            <a:pPr lvl="1"/>
            <a:r>
              <a:rPr lang="en-US" altLang="zh-CN" sz="2000" dirty="0" smtClean="0"/>
              <a:t>A fixed channel gain</a:t>
            </a:r>
          </a:p>
          <a:p>
            <a:pPr lvl="1"/>
            <a:r>
              <a:rPr lang="en-US" altLang="zh-CN" sz="2000" dirty="0" smtClean="0"/>
              <a:t>Optimal </a:t>
            </a:r>
            <a:r>
              <a:rPr lang="en-US" altLang="zh-CN" sz="2000" i="1" dirty="0" smtClean="0">
                <a:sym typeface="Symbol"/>
              </a:rPr>
              <a:t></a:t>
            </a:r>
            <a:r>
              <a:rPr lang="en-US" altLang="zh-CN" sz="2000" dirty="0" smtClean="0">
                <a:sym typeface="Symbol"/>
              </a:rPr>
              <a:t>, </a:t>
            </a:r>
            <a:r>
              <a:rPr lang="en-US" altLang="zh-CN" sz="2000" b="1" dirty="0" smtClean="0">
                <a:sym typeface="Symbol"/>
              </a:rPr>
              <a:t>a </a:t>
            </a:r>
            <a:r>
              <a:rPr lang="en-US" altLang="zh-CN" sz="2000" dirty="0" smtClean="0">
                <a:sym typeface="Symbol"/>
              </a:rPr>
              <a:t>are chosen.</a:t>
            </a:r>
            <a:endParaRPr lang="en-US" altLang="zh-CN" sz="2000" dirty="0" smtClean="0"/>
          </a:p>
        </p:txBody>
      </p:sp>
      <p:sp>
        <p:nvSpPr>
          <p:cNvPr id="4" name="Slide Number Placeholder 3"/>
          <p:cNvSpPr>
            <a:spLocks noGrp="1"/>
          </p:cNvSpPr>
          <p:nvPr>
            <p:ph type="sldNum" sz="quarter" idx="10"/>
          </p:nvPr>
        </p:nvSpPr>
        <p:spPr/>
        <p:txBody>
          <a:bodyPr/>
          <a:lstStyle/>
          <a:p>
            <a:pPr>
              <a:defRPr/>
            </a:pPr>
            <a:fld id="{E856EBEC-7BE2-4B15-88BC-F34BB066B340}" type="slidenum">
              <a:rPr lang="en-US" altLang="zh-CN" smtClean="0"/>
              <a:pPr>
                <a:defRPr/>
              </a:pPr>
              <a:t>27</a:t>
            </a:fld>
            <a:endParaRPr lang="en-US" altLang="zh-CN"/>
          </a:p>
        </p:txBody>
      </p:sp>
      <p:sp>
        <p:nvSpPr>
          <p:cNvPr id="5" name="Rectangle 4"/>
          <p:cNvSpPr/>
          <p:nvPr/>
        </p:nvSpPr>
        <p:spPr>
          <a:xfrm>
            <a:off x="3733800" y="980728"/>
            <a:ext cx="5086672" cy="830997"/>
          </a:xfrm>
          <a:prstGeom prst="rect">
            <a:avLst/>
          </a:prstGeom>
          <a:solidFill>
            <a:schemeClr val="bg1"/>
          </a:solidFill>
        </p:spPr>
        <p:txBody>
          <a:bodyPr wrap="square">
            <a:spAutoFit/>
          </a:bodyPr>
          <a:lstStyle/>
          <a:p>
            <a:pPr marL="0" lvl="1" eaLnBrk="0" hangingPunct="0">
              <a:lnSpc>
                <a:spcPct val="120000"/>
              </a:lnSpc>
              <a:spcBef>
                <a:spcPct val="20000"/>
              </a:spcBef>
              <a:buSzPct val="70000"/>
            </a:pPr>
            <a:r>
              <a:rPr lang="en-US" altLang="zh-CN" sz="2000" dirty="0">
                <a:latin typeface="Times New Roman" pitchFamily="18" charset="0"/>
                <a:cs typeface="Times New Roman" pitchFamily="18" charset="0"/>
              </a:rPr>
              <a:t>Baseline </a:t>
            </a:r>
            <a:r>
              <a:rPr lang="en-US" altLang="zh-CN" sz="2000" dirty="0" smtClean="0">
                <a:latin typeface="Times New Roman" pitchFamily="18" charset="0"/>
                <a:cs typeface="Times New Roman" pitchFamily="18" charset="0"/>
              </a:rPr>
              <a:t>LNCs </a:t>
            </a:r>
            <a:r>
              <a:rPr lang="en-US" altLang="zh-CN" sz="2000" dirty="0">
                <a:latin typeface="Times New Roman" pitchFamily="18" charset="0"/>
                <a:cs typeface="Times New Roman" pitchFamily="18" charset="0"/>
              </a:rPr>
              <a:t>over </a:t>
            </a:r>
            <a:r>
              <a:rPr lang="en-US" altLang="zh-CN" sz="2000" dirty="0">
                <a:latin typeface="Euclid Math Two" pitchFamily="18" charset="2"/>
                <a:cs typeface="Times New Roman" pitchFamily="18" charset="0"/>
              </a:rPr>
              <a:t>Z</a:t>
            </a:r>
            <a:r>
              <a:rPr lang="en-US" altLang="zh-CN" sz="2000" dirty="0">
                <a:latin typeface="Times New Roman" pitchFamily="18" charset="0"/>
                <a:cs typeface="Times New Roman" pitchFamily="18" charset="0"/>
              </a:rPr>
              <a:t>[</a:t>
            </a:r>
            <a:r>
              <a:rPr lang="en-US" altLang="zh-CN" sz="2000" i="1" dirty="0">
                <a:latin typeface="Times New Roman" pitchFamily="18" charset="0"/>
                <a:cs typeface="Times New Roman" pitchFamily="18" charset="0"/>
                <a:sym typeface="Symbol"/>
              </a:rPr>
              <a:t></a:t>
            </a:r>
            <a:r>
              <a:rPr lang="en-US" altLang="zh-CN" sz="2000" dirty="0">
                <a:latin typeface="Times New Roman" pitchFamily="18" charset="0"/>
                <a:cs typeface="Times New Roman" pitchFamily="18" charset="0"/>
              </a:rPr>
              <a:t>] are </a:t>
            </a:r>
            <a:r>
              <a:rPr lang="en-US" altLang="zh-CN" sz="2000" dirty="0" smtClean="0">
                <a:latin typeface="Times New Roman" pitchFamily="18" charset="0"/>
                <a:cs typeface="Times New Roman" pitchFamily="18" charset="0"/>
              </a:rPr>
              <a:t>0.5-0.6 </a:t>
            </a:r>
            <a:r>
              <a:rPr lang="en-US" altLang="zh-CN" sz="2000" dirty="0">
                <a:latin typeface="Times New Roman" pitchFamily="18" charset="0"/>
                <a:cs typeface="Times New Roman" pitchFamily="18" charset="0"/>
              </a:rPr>
              <a:t>dB better than </a:t>
            </a:r>
            <a:r>
              <a:rPr lang="en-US" altLang="zh-CN" sz="2000" dirty="0" smtClean="0">
                <a:latin typeface="Times New Roman" pitchFamily="18" charset="0"/>
                <a:cs typeface="Times New Roman" pitchFamily="18" charset="0"/>
              </a:rPr>
              <a:t>baseline LNCs </a:t>
            </a:r>
            <a:r>
              <a:rPr lang="en-US" altLang="zh-CN" sz="2000" dirty="0">
                <a:latin typeface="Times New Roman" pitchFamily="18" charset="0"/>
                <a:cs typeface="Times New Roman" pitchFamily="18" charset="0"/>
              </a:rPr>
              <a:t>over </a:t>
            </a:r>
            <a:r>
              <a:rPr lang="en-US" altLang="zh-CN" sz="2000" dirty="0">
                <a:latin typeface="Euclid Math Two" pitchFamily="18" charset="2"/>
                <a:cs typeface="Times New Roman" pitchFamily="18" charset="0"/>
              </a:rPr>
              <a:t>Z</a:t>
            </a:r>
            <a:r>
              <a:rPr lang="en-US" altLang="zh-CN" sz="2000" dirty="0">
                <a:latin typeface="Times New Roman" pitchFamily="18" charset="0"/>
                <a:cs typeface="Times New Roman" pitchFamily="18" charset="0"/>
              </a:rPr>
              <a:t>[</a:t>
            </a:r>
            <a:r>
              <a:rPr lang="en-US" altLang="zh-CN" sz="2000" i="1" dirty="0">
                <a:latin typeface="Times New Roman" pitchFamily="18" charset="0"/>
                <a:cs typeface="Times New Roman" pitchFamily="18" charset="0"/>
                <a:sym typeface="Symbol"/>
              </a:rPr>
              <a:t>i</a:t>
            </a:r>
            <a:r>
              <a:rPr lang="en-US" altLang="zh-CN" sz="2000" dirty="0" smtClean="0">
                <a:latin typeface="Times New Roman" pitchFamily="18" charset="0"/>
                <a:cs typeface="Times New Roman" pitchFamily="18" charset="0"/>
              </a:rPr>
              <a:t>]. </a:t>
            </a:r>
            <a:endParaRPr lang="zh-CN" altLang="en-US" sz="2000" dirty="0">
              <a:latin typeface="Times New Roman" pitchFamily="18" charset="0"/>
              <a:cs typeface="Times New Roman" pitchFamily="18" charset="0"/>
            </a:endParaRPr>
          </a:p>
        </p:txBody>
      </p:sp>
      <p:pic>
        <p:nvPicPr>
          <p:cNvPr id="144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209490"/>
            <a:ext cx="6400800" cy="4384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457200" y="116632"/>
            <a:ext cx="8229600" cy="778098"/>
          </a:xfrm>
        </p:spPr>
        <p:txBody>
          <a:bodyPr>
            <a:normAutofit/>
          </a:bodyPr>
          <a:lstStyle/>
          <a:p>
            <a:r>
              <a:rPr lang="en-US" altLang="zh-CN" sz="2900" dirty="0" smtClean="0"/>
              <a:t>LNC over </a:t>
            </a:r>
            <a:r>
              <a:rPr lang="en-US" altLang="zh-CN" sz="2800" dirty="0">
                <a:latin typeface="Euclid Math Two" pitchFamily="18" charset="2"/>
              </a:rPr>
              <a:t>Z</a:t>
            </a:r>
            <a:r>
              <a:rPr lang="en-US" altLang="zh-CN" sz="2800" dirty="0"/>
              <a:t>[</a:t>
            </a:r>
            <a:r>
              <a:rPr lang="en-US" altLang="zh-CN" sz="2800" i="1" dirty="0">
                <a:sym typeface="Symbol"/>
              </a:rPr>
              <a:t></a:t>
            </a:r>
            <a:r>
              <a:rPr lang="en-US" altLang="zh-CN" sz="2800" dirty="0"/>
              <a:t>]</a:t>
            </a:r>
            <a:r>
              <a:rPr lang="en-US" altLang="zh-CN" sz="2900" dirty="0" smtClean="0"/>
              <a:t> </a:t>
            </a:r>
            <a:r>
              <a:rPr lang="en-US" altLang="zh-CN" sz="2900" dirty="0" err="1" smtClean="0">
                <a:sym typeface="Symbol"/>
              </a:rPr>
              <a:t>vs</a:t>
            </a:r>
            <a:r>
              <a:rPr lang="en-US" altLang="zh-CN" sz="2900" dirty="0" smtClean="0">
                <a:sym typeface="Symbol"/>
              </a:rPr>
              <a:t> over </a:t>
            </a:r>
            <a:r>
              <a:rPr lang="en-US" altLang="zh-CN" sz="2800" dirty="0" smtClean="0">
                <a:latin typeface="Euclid Math Two" pitchFamily="18" charset="2"/>
              </a:rPr>
              <a:t>Z</a:t>
            </a:r>
            <a:r>
              <a:rPr lang="en-US" altLang="zh-CN" sz="2800" dirty="0" smtClean="0"/>
              <a:t>[</a:t>
            </a:r>
            <a:r>
              <a:rPr lang="en-US" altLang="zh-CN" sz="2800" i="1" dirty="0" smtClean="0">
                <a:latin typeface="Times New Roman" pitchFamily="18" charset="0"/>
                <a:cs typeface="Times New Roman" pitchFamily="18" charset="0"/>
                <a:sym typeface="Symbol"/>
              </a:rPr>
              <a:t>i</a:t>
            </a:r>
            <a:r>
              <a:rPr lang="en-US" altLang="zh-CN" sz="2800" dirty="0" smtClean="0"/>
              <a:t>]</a:t>
            </a:r>
            <a:endParaRPr lang="zh-CN" altLang="en-US" sz="2900" dirty="0"/>
          </a:p>
        </p:txBody>
      </p:sp>
    </p:spTree>
    <p:extLst>
      <p:ext uri="{BB962C8B-B14F-4D97-AF65-F5344CB8AC3E}">
        <p14:creationId xmlns:p14="http://schemas.microsoft.com/office/powerpoint/2010/main" val="9223673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192" y="980728"/>
            <a:ext cx="8363272" cy="3515072"/>
          </a:xfrm>
        </p:spPr>
        <p:txBody>
          <a:bodyPr/>
          <a:lstStyle/>
          <a:p>
            <a:pPr lvl="1">
              <a:lnSpc>
                <a:spcPct val="100000"/>
              </a:lnSpc>
            </a:pPr>
            <a:r>
              <a:rPr lang="en-US" altLang="zh-CN" dirty="0">
                <a:latin typeface="Euclid Math Two" pitchFamily="18" charset="2"/>
              </a:rPr>
              <a:t>Z</a:t>
            </a:r>
            <a:r>
              <a:rPr lang="en-US" altLang="zh-CN" dirty="0"/>
              <a:t>[</a:t>
            </a:r>
            <a:r>
              <a:rPr lang="en-US" altLang="zh-CN" i="1" dirty="0">
                <a:sym typeface="Symbol"/>
              </a:rPr>
              <a:t></a:t>
            </a:r>
            <a:r>
              <a:rPr lang="en-US" altLang="zh-CN" dirty="0" smtClean="0"/>
              <a:t>] </a:t>
            </a:r>
            <a:r>
              <a:rPr lang="en-US" altLang="zh-CN" sz="2400" dirty="0" smtClean="0"/>
              <a:t>enriches candidates of finite fields for LNC designs. </a:t>
            </a:r>
          </a:p>
          <a:p>
            <a:pPr lvl="2">
              <a:lnSpc>
                <a:spcPct val="100000"/>
              </a:lnSpc>
              <a:spcBef>
                <a:spcPts val="1800"/>
              </a:spcBef>
            </a:pPr>
            <a:r>
              <a:rPr lang="en-US" altLang="zh-CN" sz="2400" dirty="0" err="1" smtClean="0">
                <a:latin typeface="Euclid Math Two" pitchFamily="18" charset="2"/>
              </a:rPr>
              <a:t>F</a:t>
            </a:r>
            <a:r>
              <a:rPr lang="en-US" altLang="zh-CN" sz="2400" i="1" baseline="-25000" dirty="0" err="1" smtClean="0"/>
              <a:t>q</a:t>
            </a:r>
            <a:r>
              <a:rPr lang="en-US" altLang="zh-CN" sz="2400" dirty="0" smtClean="0"/>
              <a:t> can be represented by a lattice partition </a:t>
            </a:r>
            <a:r>
              <a:rPr lang="en-US" altLang="zh-CN" sz="2400" dirty="0" smtClean="0">
                <a:latin typeface="Euclid Math Two" pitchFamily="18" charset="2"/>
              </a:rPr>
              <a:t>Z</a:t>
            </a:r>
            <a:r>
              <a:rPr lang="en-US" altLang="zh-CN" sz="2400" dirty="0" smtClean="0"/>
              <a:t>[</a:t>
            </a:r>
            <a:r>
              <a:rPr lang="en-US" altLang="zh-CN" sz="2400" i="1" dirty="0" smtClean="0">
                <a:sym typeface="Symbol"/>
              </a:rPr>
              <a:t></a:t>
            </a:r>
            <a:r>
              <a:rPr lang="en-US" altLang="zh-CN" sz="2400" dirty="0" smtClean="0"/>
              <a:t>]/</a:t>
            </a:r>
            <a:r>
              <a:rPr lang="en-US" altLang="zh-CN" sz="2400" i="1" dirty="0" smtClean="0">
                <a:sym typeface="Symbol"/>
              </a:rPr>
              <a:t></a:t>
            </a:r>
            <a:r>
              <a:rPr lang="en-US" altLang="zh-CN" dirty="0">
                <a:latin typeface="Euclid Math Two" pitchFamily="18" charset="2"/>
              </a:rPr>
              <a:t>Z</a:t>
            </a:r>
            <a:r>
              <a:rPr lang="en-US" altLang="zh-CN" dirty="0"/>
              <a:t>[</a:t>
            </a:r>
            <a:r>
              <a:rPr lang="en-US" altLang="zh-CN" i="1" dirty="0">
                <a:sym typeface="Symbol"/>
              </a:rPr>
              <a:t></a:t>
            </a:r>
            <a:r>
              <a:rPr lang="en-US" altLang="zh-CN" dirty="0" smtClean="0"/>
              <a:t>] if </a:t>
            </a:r>
          </a:p>
          <a:p>
            <a:pPr marL="357188" lvl="2" indent="0">
              <a:lnSpc>
                <a:spcPct val="100000"/>
              </a:lnSpc>
              <a:buNone/>
            </a:pPr>
            <a:r>
              <a:rPr lang="en-US" altLang="zh-CN" i="1" dirty="0"/>
              <a:t>	</a:t>
            </a:r>
            <a:r>
              <a:rPr lang="en-US" altLang="zh-CN" i="1" dirty="0" smtClean="0">
                <a:solidFill>
                  <a:srgbClr val="0000FF"/>
                </a:solidFill>
              </a:rPr>
              <a:t>q</a:t>
            </a:r>
            <a:r>
              <a:rPr lang="en-US" altLang="zh-CN" dirty="0" smtClean="0">
                <a:solidFill>
                  <a:srgbClr val="0000FF"/>
                </a:solidFill>
              </a:rPr>
              <a:t> = 3</a:t>
            </a:r>
            <a:r>
              <a:rPr lang="en-US" altLang="zh-CN" dirty="0" smtClean="0"/>
              <a:t>; or  </a:t>
            </a:r>
            <a:r>
              <a:rPr lang="en-US" altLang="zh-CN" i="1" dirty="0" smtClean="0">
                <a:solidFill>
                  <a:srgbClr val="0000FF"/>
                </a:solidFill>
              </a:rPr>
              <a:t>q</a:t>
            </a:r>
            <a:r>
              <a:rPr lang="en-US" altLang="zh-CN" dirty="0" smtClean="0">
                <a:solidFill>
                  <a:srgbClr val="0000FF"/>
                </a:solidFill>
              </a:rPr>
              <a:t> </a:t>
            </a:r>
            <a:r>
              <a:rPr lang="en-US" altLang="zh-CN" dirty="0" smtClean="0">
                <a:solidFill>
                  <a:srgbClr val="0000FF"/>
                </a:solidFill>
                <a:sym typeface="Symbol"/>
              </a:rPr>
              <a:t> 1 mod 6</a:t>
            </a:r>
            <a:r>
              <a:rPr lang="en-US" altLang="zh-CN" dirty="0" smtClean="0">
                <a:sym typeface="Symbol"/>
              </a:rPr>
              <a:t>; or </a:t>
            </a:r>
          </a:p>
          <a:p>
            <a:pPr marL="636588" lvl="3" indent="0" algn="just">
              <a:buNone/>
            </a:pPr>
            <a:r>
              <a:rPr lang="en-US" altLang="zh-CN" i="1" dirty="0" smtClean="0">
                <a:sym typeface="Symbol"/>
              </a:rPr>
              <a:t>	</a:t>
            </a:r>
            <a:r>
              <a:rPr lang="en-US" altLang="zh-CN" i="1" dirty="0" smtClean="0">
                <a:solidFill>
                  <a:srgbClr val="0000FF"/>
                </a:solidFill>
                <a:sym typeface="Symbol"/>
              </a:rPr>
              <a:t>q</a:t>
            </a:r>
            <a:r>
              <a:rPr lang="en-US" altLang="zh-CN" dirty="0" smtClean="0">
                <a:solidFill>
                  <a:srgbClr val="0000FF"/>
                </a:solidFill>
                <a:sym typeface="Symbol"/>
              </a:rPr>
              <a:t> is a square of a rational prime  2 mod 3</a:t>
            </a:r>
            <a:endParaRPr lang="en-US" altLang="zh-CN" dirty="0" smtClean="0">
              <a:solidFill>
                <a:srgbClr val="0000FF"/>
              </a:solidFill>
            </a:endParaRPr>
          </a:p>
          <a:p>
            <a:pPr lvl="2">
              <a:lnSpc>
                <a:spcPct val="100000"/>
              </a:lnSpc>
              <a:spcBef>
                <a:spcPts val="1800"/>
              </a:spcBef>
            </a:pPr>
            <a:r>
              <a:rPr lang="en-US" altLang="zh-CN" dirty="0" err="1">
                <a:latin typeface="Euclid Math Two" pitchFamily="18" charset="2"/>
              </a:rPr>
              <a:t>F</a:t>
            </a:r>
            <a:r>
              <a:rPr lang="en-US" altLang="zh-CN" i="1" baseline="-25000" dirty="0" err="1"/>
              <a:t>q</a:t>
            </a:r>
            <a:r>
              <a:rPr lang="en-US" altLang="zh-CN" dirty="0"/>
              <a:t> can be represented by </a:t>
            </a:r>
            <a:r>
              <a:rPr lang="en-US" altLang="zh-CN" dirty="0" smtClean="0"/>
              <a:t>a lattice partition </a:t>
            </a:r>
            <a:r>
              <a:rPr lang="en-US" altLang="zh-CN" dirty="0" smtClean="0">
                <a:latin typeface="Euclid Math Two" pitchFamily="18" charset="2"/>
              </a:rPr>
              <a:t>Z</a:t>
            </a:r>
            <a:r>
              <a:rPr lang="en-US" altLang="zh-CN" dirty="0" smtClean="0"/>
              <a:t>[</a:t>
            </a:r>
            <a:r>
              <a:rPr lang="en-US" altLang="zh-CN" i="1" dirty="0" err="1" smtClean="0">
                <a:sym typeface="Symbol"/>
              </a:rPr>
              <a:t>i</a:t>
            </a:r>
            <a:r>
              <a:rPr lang="en-US" altLang="zh-CN" dirty="0" smtClean="0"/>
              <a:t>]/</a:t>
            </a:r>
            <a:r>
              <a:rPr lang="en-US" altLang="zh-CN" i="1" dirty="0">
                <a:sym typeface="Symbol"/>
              </a:rPr>
              <a:t></a:t>
            </a:r>
            <a:r>
              <a:rPr lang="en-US" altLang="zh-CN" dirty="0" smtClean="0">
                <a:latin typeface="Euclid Math Two" pitchFamily="18" charset="2"/>
              </a:rPr>
              <a:t>Z</a:t>
            </a:r>
            <a:r>
              <a:rPr lang="en-US" altLang="zh-CN" dirty="0" smtClean="0"/>
              <a:t>[</a:t>
            </a:r>
            <a:r>
              <a:rPr lang="en-US" altLang="zh-CN" i="1" dirty="0" err="1" smtClean="0">
                <a:sym typeface="Symbol"/>
              </a:rPr>
              <a:t>i</a:t>
            </a:r>
            <a:r>
              <a:rPr lang="en-US" altLang="zh-CN" dirty="0" smtClean="0"/>
              <a:t>] if</a:t>
            </a:r>
          </a:p>
          <a:p>
            <a:pPr marL="357188" lvl="2" indent="0">
              <a:lnSpc>
                <a:spcPct val="100000"/>
              </a:lnSpc>
              <a:buNone/>
            </a:pPr>
            <a:r>
              <a:rPr lang="en-US" altLang="zh-CN" sz="2400" dirty="0"/>
              <a:t>	</a:t>
            </a:r>
            <a:r>
              <a:rPr lang="en-US" altLang="zh-CN" i="1" dirty="0"/>
              <a:t> </a:t>
            </a:r>
            <a:r>
              <a:rPr lang="en-US" altLang="zh-CN" i="1" dirty="0">
                <a:solidFill>
                  <a:srgbClr val="0000FF"/>
                </a:solidFill>
              </a:rPr>
              <a:t>q</a:t>
            </a:r>
            <a:r>
              <a:rPr lang="en-US" altLang="zh-CN" dirty="0">
                <a:solidFill>
                  <a:srgbClr val="0000FF"/>
                </a:solidFill>
              </a:rPr>
              <a:t> = </a:t>
            </a:r>
            <a:r>
              <a:rPr lang="en-US" altLang="zh-CN" dirty="0" smtClean="0">
                <a:solidFill>
                  <a:srgbClr val="0000FF"/>
                </a:solidFill>
              </a:rPr>
              <a:t>2</a:t>
            </a:r>
            <a:r>
              <a:rPr lang="en-US" altLang="zh-CN" dirty="0" smtClean="0"/>
              <a:t>; or</a:t>
            </a:r>
            <a:r>
              <a:rPr lang="en-US" altLang="zh-CN" i="1" dirty="0" smtClean="0"/>
              <a:t>  </a:t>
            </a:r>
            <a:r>
              <a:rPr lang="en-US" altLang="zh-CN" i="1" dirty="0" smtClean="0">
                <a:solidFill>
                  <a:srgbClr val="0000FF"/>
                </a:solidFill>
              </a:rPr>
              <a:t>q</a:t>
            </a:r>
            <a:r>
              <a:rPr lang="en-US" altLang="zh-CN" dirty="0" smtClean="0">
                <a:solidFill>
                  <a:srgbClr val="0000FF"/>
                </a:solidFill>
              </a:rPr>
              <a:t> </a:t>
            </a:r>
            <a:r>
              <a:rPr lang="en-US" altLang="zh-CN" dirty="0">
                <a:solidFill>
                  <a:srgbClr val="0000FF"/>
                </a:solidFill>
                <a:sym typeface="Symbol"/>
              </a:rPr>
              <a:t> 1 mod </a:t>
            </a:r>
            <a:r>
              <a:rPr lang="en-US" altLang="zh-CN" dirty="0" smtClean="0">
                <a:solidFill>
                  <a:srgbClr val="0000FF"/>
                </a:solidFill>
                <a:sym typeface="Symbol"/>
              </a:rPr>
              <a:t>4</a:t>
            </a:r>
            <a:r>
              <a:rPr lang="en-US" altLang="zh-CN" dirty="0" smtClean="0">
                <a:sym typeface="Symbol"/>
              </a:rPr>
              <a:t>; </a:t>
            </a:r>
            <a:r>
              <a:rPr lang="en-US" altLang="zh-CN" dirty="0">
                <a:sym typeface="Symbol"/>
              </a:rPr>
              <a:t>or </a:t>
            </a:r>
          </a:p>
          <a:p>
            <a:pPr marL="636588" lvl="3" indent="0" algn="just">
              <a:buNone/>
            </a:pPr>
            <a:r>
              <a:rPr lang="en-US" altLang="zh-CN" i="1" dirty="0">
                <a:sym typeface="Symbol"/>
              </a:rPr>
              <a:t>	</a:t>
            </a:r>
            <a:r>
              <a:rPr lang="en-US" altLang="zh-CN" i="1" dirty="0" smtClean="0">
                <a:solidFill>
                  <a:srgbClr val="0000FF"/>
                </a:solidFill>
                <a:sym typeface="Symbol"/>
              </a:rPr>
              <a:t> q</a:t>
            </a:r>
            <a:r>
              <a:rPr lang="en-US" altLang="zh-CN" dirty="0" smtClean="0">
                <a:solidFill>
                  <a:srgbClr val="0000FF"/>
                </a:solidFill>
                <a:sym typeface="Symbol"/>
              </a:rPr>
              <a:t> </a:t>
            </a:r>
            <a:r>
              <a:rPr lang="en-US" altLang="zh-CN" dirty="0">
                <a:solidFill>
                  <a:srgbClr val="0000FF"/>
                </a:solidFill>
                <a:sym typeface="Symbol"/>
              </a:rPr>
              <a:t>is a square of a rational prime  </a:t>
            </a:r>
            <a:r>
              <a:rPr lang="en-US" altLang="zh-CN" dirty="0" smtClean="0">
                <a:solidFill>
                  <a:srgbClr val="0000FF"/>
                </a:solidFill>
                <a:sym typeface="Symbol"/>
              </a:rPr>
              <a:t>3 </a:t>
            </a:r>
            <a:r>
              <a:rPr lang="en-US" altLang="zh-CN" dirty="0">
                <a:solidFill>
                  <a:srgbClr val="0000FF"/>
                </a:solidFill>
                <a:sym typeface="Symbol"/>
              </a:rPr>
              <a:t>mod </a:t>
            </a:r>
            <a:r>
              <a:rPr lang="en-US" altLang="zh-CN" dirty="0" smtClean="0">
                <a:solidFill>
                  <a:srgbClr val="0000FF"/>
                </a:solidFill>
                <a:sym typeface="Symbol"/>
              </a:rPr>
              <a:t>4</a:t>
            </a:r>
          </a:p>
        </p:txBody>
      </p:sp>
      <p:sp>
        <p:nvSpPr>
          <p:cNvPr id="4" name="Slide Number Placeholder 3"/>
          <p:cNvSpPr>
            <a:spLocks noGrp="1"/>
          </p:cNvSpPr>
          <p:nvPr>
            <p:ph type="sldNum" sz="quarter" idx="10"/>
          </p:nvPr>
        </p:nvSpPr>
        <p:spPr/>
        <p:txBody>
          <a:bodyPr/>
          <a:lstStyle/>
          <a:p>
            <a:pPr>
              <a:defRPr/>
            </a:pPr>
            <a:fld id="{E856EBEC-7BE2-4B15-88BC-F34BB066B340}" type="slidenum">
              <a:rPr lang="en-US" altLang="zh-CN" smtClean="0"/>
              <a:pPr>
                <a:defRPr/>
              </a:pPr>
              <a:t>28</a:t>
            </a:fld>
            <a:endParaRPr lang="en-US" altLang="zh-CN"/>
          </a:p>
        </p:txBody>
      </p:sp>
      <p:sp>
        <p:nvSpPr>
          <p:cNvPr id="7" name="Title 1"/>
          <p:cNvSpPr>
            <a:spLocks noGrp="1"/>
          </p:cNvSpPr>
          <p:nvPr>
            <p:ph type="title"/>
          </p:nvPr>
        </p:nvSpPr>
        <p:spPr>
          <a:xfrm>
            <a:off x="457200" y="116632"/>
            <a:ext cx="8229600" cy="778098"/>
          </a:xfrm>
        </p:spPr>
        <p:txBody>
          <a:bodyPr>
            <a:normAutofit/>
          </a:bodyPr>
          <a:lstStyle/>
          <a:p>
            <a:r>
              <a:rPr lang="en-US" altLang="zh-CN" sz="2900" dirty="0" smtClean="0"/>
              <a:t>LNC over </a:t>
            </a:r>
            <a:r>
              <a:rPr lang="en-US" altLang="zh-CN" sz="2800" dirty="0">
                <a:latin typeface="Euclid Math Two" pitchFamily="18" charset="2"/>
              </a:rPr>
              <a:t>Z</a:t>
            </a:r>
            <a:r>
              <a:rPr lang="en-US" altLang="zh-CN" sz="2800" dirty="0"/>
              <a:t>[</a:t>
            </a:r>
            <a:r>
              <a:rPr lang="en-US" altLang="zh-CN" sz="2800" i="1" dirty="0">
                <a:sym typeface="Symbol"/>
              </a:rPr>
              <a:t></a:t>
            </a:r>
            <a:r>
              <a:rPr lang="en-US" altLang="zh-CN" sz="2800" dirty="0"/>
              <a:t>]</a:t>
            </a:r>
            <a:r>
              <a:rPr lang="en-US" altLang="zh-CN" sz="2900" dirty="0" smtClean="0"/>
              <a:t> </a:t>
            </a:r>
            <a:r>
              <a:rPr lang="en-US" altLang="zh-CN" sz="2900" dirty="0" err="1" smtClean="0">
                <a:sym typeface="Symbol"/>
              </a:rPr>
              <a:t>vs</a:t>
            </a:r>
            <a:r>
              <a:rPr lang="en-US" altLang="zh-CN" sz="2900" dirty="0" smtClean="0">
                <a:sym typeface="Symbol"/>
              </a:rPr>
              <a:t> over </a:t>
            </a:r>
            <a:r>
              <a:rPr lang="en-US" altLang="zh-CN" sz="2800" dirty="0" smtClean="0">
                <a:latin typeface="Euclid Math Two" pitchFamily="18" charset="2"/>
              </a:rPr>
              <a:t>Z</a:t>
            </a:r>
            <a:r>
              <a:rPr lang="en-US" altLang="zh-CN" sz="2800" dirty="0" smtClean="0"/>
              <a:t>[</a:t>
            </a:r>
            <a:r>
              <a:rPr lang="en-US" altLang="zh-CN" sz="2800" i="1" dirty="0" smtClean="0">
                <a:latin typeface="Times New Roman" pitchFamily="18" charset="0"/>
                <a:cs typeface="Times New Roman" pitchFamily="18" charset="0"/>
                <a:sym typeface="Symbol"/>
              </a:rPr>
              <a:t>i</a:t>
            </a:r>
            <a:r>
              <a:rPr lang="en-US" altLang="zh-CN" sz="2800" dirty="0" smtClean="0"/>
              <a:t>]</a:t>
            </a:r>
            <a:endParaRPr lang="zh-CN" altLang="en-US" sz="2900" dirty="0"/>
          </a:p>
        </p:txBody>
      </p:sp>
      <p:sp>
        <p:nvSpPr>
          <p:cNvPr id="8" name="Content Placeholder 2"/>
          <p:cNvSpPr txBox="1">
            <a:spLocks/>
          </p:cNvSpPr>
          <p:nvPr/>
        </p:nvSpPr>
        <p:spPr bwMode="auto">
          <a:xfrm>
            <a:off x="381000" y="4648200"/>
            <a:ext cx="8363272"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lnSpc>
                <a:spcPct val="120000"/>
              </a:lnSpc>
              <a:spcBef>
                <a:spcPct val="20000"/>
              </a:spcBef>
              <a:spcAft>
                <a:spcPct val="0"/>
              </a:spcAft>
              <a:buFont typeface="Arial" charset="0"/>
              <a:buNone/>
              <a:defRPr sz="2400" kern="1200">
                <a:solidFill>
                  <a:schemeClr val="tx1"/>
                </a:solidFill>
                <a:latin typeface="Times New Roman" pitchFamily="18" charset="0"/>
                <a:ea typeface="+mn-ea"/>
                <a:cs typeface="Times New Roman" pitchFamily="18" charset="0"/>
              </a:defRPr>
            </a:lvl1pPr>
            <a:lvl2pPr marL="357188" indent="-357188" algn="l" rtl="0" eaLnBrk="0" fontAlgn="base" hangingPunct="0">
              <a:lnSpc>
                <a:spcPct val="120000"/>
              </a:lnSpc>
              <a:spcBef>
                <a:spcPct val="20000"/>
              </a:spcBef>
              <a:spcAft>
                <a:spcPct val="0"/>
              </a:spcAft>
              <a:buSzPct val="70000"/>
              <a:buFont typeface="Wingdings" pitchFamily="2" charset="2"/>
              <a:buChar char="n"/>
              <a:defRPr sz="2400" kern="1200">
                <a:solidFill>
                  <a:schemeClr val="tx1"/>
                </a:solidFill>
                <a:latin typeface="Times New Roman" pitchFamily="18" charset="0"/>
                <a:ea typeface="+mn-ea"/>
                <a:cs typeface="Times New Roman" pitchFamily="18" charset="0"/>
              </a:defRPr>
            </a:lvl2pPr>
            <a:lvl3pPr marL="636588" indent="-279400" algn="l" rtl="0" eaLnBrk="0" fontAlgn="base" hangingPunct="0">
              <a:lnSpc>
                <a:spcPct val="120000"/>
              </a:lnSpc>
              <a:spcBef>
                <a:spcPct val="20000"/>
              </a:spcBef>
              <a:spcAft>
                <a:spcPct val="0"/>
              </a:spcAft>
              <a:buSzPct val="60000"/>
              <a:buFont typeface="Wingdings" pitchFamily="2" charset="2"/>
              <a:buChar char="l"/>
              <a:defRPr sz="2400" kern="1200">
                <a:solidFill>
                  <a:schemeClr val="tx1"/>
                </a:solidFill>
                <a:latin typeface="Times New Roman" pitchFamily="18" charset="0"/>
                <a:ea typeface="+mn-ea"/>
                <a:cs typeface="Times New Roman" pitchFamily="18" charset="0"/>
              </a:defRPr>
            </a:lvl3pPr>
            <a:lvl4pPr marL="893763" indent="-257175"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4pPr>
            <a:lvl5pPr marL="984250" indent="-269875" algn="l" defTabSz="984250"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100000"/>
              </a:lnSpc>
            </a:pPr>
            <a:r>
              <a:rPr lang="en-US" altLang="zh-CN" dirty="0" smtClean="0"/>
              <a:t>The only GF(2</a:t>
            </a:r>
            <a:r>
              <a:rPr lang="en-US" altLang="zh-CN" i="1" baseline="30000" dirty="0" smtClean="0"/>
              <a:t>m</a:t>
            </a:r>
            <a:r>
              <a:rPr lang="en-US" altLang="zh-CN" dirty="0" smtClean="0"/>
              <a:t>) that can be represented over </a:t>
            </a:r>
            <a:r>
              <a:rPr lang="en-US" altLang="zh-CN" dirty="0">
                <a:latin typeface="Euclid Math Two" pitchFamily="18" charset="2"/>
              </a:rPr>
              <a:t>Z</a:t>
            </a:r>
            <a:r>
              <a:rPr lang="en-US" altLang="zh-CN" dirty="0" smtClean="0"/>
              <a:t>, </a:t>
            </a:r>
            <a:r>
              <a:rPr lang="en-US" altLang="zh-CN" dirty="0">
                <a:latin typeface="Euclid Math Two" pitchFamily="18" charset="2"/>
              </a:rPr>
              <a:t>Z</a:t>
            </a:r>
            <a:r>
              <a:rPr lang="en-US" altLang="zh-CN" dirty="0" smtClean="0"/>
              <a:t>[</a:t>
            </a:r>
            <a:r>
              <a:rPr lang="en-US" altLang="zh-CN" i="1" dirty="0" smtClean="0"/>
              <a:t>i</a:t>
            </a:r>
            <a:r>
              <a:rPr lang="en-US" altLang="zh-CN" dirty="0" smtClean="0"/>
              <a:t>] and </a:t>
            </a:r>
            <a:r>
              <a:rPr lang="en-US" altLang="zh-CN" dirty="0" smtClean="0">
                <a:latin typeface="Euclid Math Two" pitchFamily="18" charset="2"/>
              </a:rPr>
              <a:t>Z</a:t>
            </a:r>
            <a:r>
              <a:rPr lang="en-US" altLang="zh-CN" dirty="0" smtClean="0"/>
              <a:t>[</a:t>
            </a:r>
            <a:r>
              <a:rPr lang="en-US" altLang="zh-CN" i="1" dirty="0">
                <a:sym typeface="Symbol"/>
              </a:rPr>
              <a:t></a:t>
            </a:r>
            <a:r>
              <a:rPr lang="en-US" altLang="zh-CN" dirty="0"/>
              <a:t>]</a:t>
            </a:r>
            <a:r>
              <a:rPr lang="en-US" altLang="zh-CN" dirty="0" smtClean="0"/>
              <a:t> are</a:t>
            </a:r>
            <a:r>
              <a:rPr lang="en-US" altLang="zh-CN" dirty="0" smtClean="0">
                <a:sym typeface="Symbol"/>
              </a:rPr>
              <a:t> </a:t>
            </a:r>
            <a:r>
              <a:rPr lang="en-US" altLang="zh-CN" dirty="0" smtClean="0">
                <a:solidFill>
                  <a:srgbClr val="FF0000"/>
                </a:solidFill>
                <a:latin typeface="Euclid Math Two" pitchFamily="18" charset="2"/>
                <a:sym typeface="Symbol"/>
              </a:rPr>
              <a:t>F</a:t>
            </a:r>
            <a:r>
              <a:rPr lang="en-US" altLang="zh-CN" baseline="-25000" dirty="0" smtClean="0">
                <a:solidFill>
                  <a:srgbClr val="FF0000"/>
                </a:solidFill>
                <a:sym typeface="Symbol"/>
              </a:rPr>
              <a:t>2</a:t>
            </a:r>
            <a:r>
              <a:rPr lang="en-US" altLang="zh-CN" dirty="0" smtClean="0">
                <a:solidFill>
                  <a:srgbClr val="FF0000"/>
                </a:solidFill>
                <a:sym typeface="Symbol"/>
              </a:rPr>
              <a:t> </a:t>
            </a:r>
            <a:r>
              <a:rPr lang="en-US" altLang="zh-CN" dirty="0">
                <a:solidFill>
                  <a:srgbClr val="FF0000"/>
                </a:solidFill>
                <a:sym typeface="Symbol"/>
              </a:rPr>
              <a:t>= </a:t>
            </a:r>
            <a:r>
              <a:rPr lang="en-US" altLang="zh-CN" dirty="0">
                <a:solidFill>
                  <a:srgbClr val="FF0000"/>
                </a:solidFill>
                <a:latin typeface="Euclid Math Two" pitchFamily="18" charset="2"/>
              </a:rPr>
              <a:t>Z</a:t>
            </a:r>
            <a:r>
              <a:rPr lang="en-US" altLang="zh-CN" dirty="0">
                <a:solidFill>
                  <a:srgbClr val="FF0000"/>
                </a:solidFill>
              </a:rPr>
              <a:t>[</a:t>
            </a:r>
            <a:r>
              <a:rPr lang="en-US" altLang="zh-CN" i="1" dirty="0">
                <a:solidFill>
                  <a:srgbClr val="FF0000"/>
                </a:solidFill>
                <a:sym typeface="Symbol"/>
              </a:rPr>
              <a:t>i</a:t>
            </a:r>
            <a:r>
              <a:rPr lang="en-US" altLang="zh-CN" dirty="0">
                <a:solidFill>
                  <a:srgbClr val="FF0000"/>
                </a:solidFill>
              </a:rPr>
              <a:t>]/</a:t>
            </a:r>
            <a:r>
              <a:rPr lang="en-US" altLang="zh-CN" dirty="0">
                <a:solidFill>
                  <a:srgbClr val="FF0000"/>
                </a:solidFill>
                <a:sym typeface="Symbol"/>
              </a:rPr>
              <a:t>(1+</a:t>
            </a:r>
            <a:r>
              <a:rPr lang="en-US" altLang="zh-CN" i="1" dirty="0">
                <a:solidFill>
                  <a:srgbClr val="FF0000"/>
                </a:solidFill>
                <a:sym typeface="Symbol"/>
              </a:rPr>
              <a:t>i</a:t>
            </a:r>
            <a:r>
              <a:rPr lang="en-US" altLang="zh-CN" dirty="0">
                <a:solidFill>
                  <a:srgbClr val="FF0000"/>
                </a:solidFill>
                <a:sym typeface="Symbol"/>
              </a:rPr>
              <a:t>)</a:t>
            </a:r>
            <a:r>
              <a:rPr lang="en-US" altLang="zh-CN" dirty="0">
                <a:solidFill>
                  <a:srgbClr val="FF0000"/>
                </a:solidFill>
                <a:latin typeface="Euclid Math Two" pitchFamily="18" charset="2"/>
              </a:rPr>
              <a:t>Z</a:t>
            </a:r>
            <a:r>
              <a:rPr lang="en-US" altLang="zh-CN" dirty="0">
                <a:solidFill>
                  <a:srgbClr val="FF0000"/>
                </a:solidFill>
              </a:rPr>
              <a:t>[</a:t>
            </a:r>
            <a:r>
              <a:rPr lang="en-US" altLang="zh-CN" i="1" dirty="0">
                <a:solidFill>
                  <a:srgbClr val="FF0000"/>
                </a:solidFill>
                <a:sym typeface="Symbol"/>
              </a:rPr>
              <a:t>i</a:t>
            </a:r>
            <a:r>
              <a:rPr lang="en-US" altLang="zh-CN" dirty="0">
                <a:solidFill>
                  <a:srgbClr val="FF0000"/>
                </a:solidFill>
              </a:rPr>
              <a:t>] = </a:t>
            </a:r>
            <a:r>
              <a:rPr lang="en-US" altLang="zh-CN" dirty="0">
                <a:solidFill>
                  <a:srgbClr val="FF0000"/>
                </a:solidFill>
                <a:latin typeface="Euclid Math Two" pitchFamily="18" charset="2"/>
              </a:rPr>
              <a:t>Z</a:t>
            </a:r>
            <a:r>
              <a:rPr lang="en-US" altLang="zh-CN" dirty="0">
                <a:solidFill>
                  <a:srgbClr val="FF0000"/>
                </a:solidFill>
                <a:sym typeface="Symbol"/>
              </a:rPr>
              <a:t>/2</a:t>
            </a:r>
            <a:r>
              <a:rPr lang="en-US" altLang="zh-CN" dirty="0">
                <a:solidFill>
                  <a:srgbClr val="FF0000"/>
                </a:solidFill>
                <a:latin typeface="Euclid Math Two" pitchFamily="18" charset="2"/>
              </a:rPr>
              <a:t>Z</a:t>
            </a:r>
            <a:r>
              <a:rPr lang="en-US" altLang="zh-CN" dirty="0" smtClean="0">
                <a:solidFill>
                  <a:srgbClr val="FF0000"/>
                </a:solidFill>
              </a:rPr>
              <a:t> </a:t>
            </a:r>
            <a:r>
              <a:rPr lang="en-US" altLang="zh-CN" dirty="0">
                <a:sym typeface="Symbol"/>
              </a:rPr>
              <a:t>and </a:t>
            </a:r>
            <a:r>
              <a:rPr lang="en-US" altLang="zh-CN" dirty="0" smtClean="0">
                <a:solidFill>
                  <a:srgbClr val="FF0000"/>
                </a:solidFill>
                <a:latin typeface="Euclid Math Two" pitchFamily="18" charset="2"/>
                <a:sym typeface="Symbol"/>
              </a:rPr>
              <a:t>F</a:t>
            </a:r>
            <a:r>
              <a:rPr lang="en-US" altLang="zh-CN" baseline="-25000" dirty="0" smtClean="0">
                <a:solidFill>
                  <a:srgbClr val="FF0000"/>
                </a:solidFill>
                <a:sym typeface="Symbol"/>
              </a:rPr>
              <a:t>4</a:t>
            </a:r>
            <a:r>
              <a:rPr lang="en-US" altLang="zh-CN" dirty="0" smtClean="0">
                <a:solidFill>
                  <a:srgbClr val="FF0000"/>
                </a:solidFill>
                <a:sym typeface="Symbol"/>
              </a:rPr>
              <a:t> </a:t>
            </a:r>
            <a:r>
              <a:rPr lang="en-US" altLang="zh-CN" dirty="0">
                <a:solidFill>
                  <a:srgbClr val="FF0000"/>
                </a:solidFill>
                <a:sym typeface="Symbol"/>
              </a:rPr>
              <a:t>= </a:t>
            </a:r>
            <a:r>
              <a:rPr lang="en-US" altLang="zh-CN" dirty="0" smtClean="0">
                <a:solidFill>
                  <a:srgbClr val="FF0000"/>
                </a:solidFill>
                <a:latin typeface="Euclid Math Two" pitchFamily="18" charset="2"/>
              </a:rPr>
              <a:t>Z</a:t>
            </a:r>
            <a:r>
              <a:rPr lang="en-US" altLang="zh-CN" dirty="0" smtClean="0">
                <a:solidFill>
                  <a:srgbClr val="FF0000"/>
                </a:solidFill>
              </a:rPr>
              <a:t>[</a:t>
            </a:r>
            <a:r>
              <a:rPr lang="en-US" altLang="zh-CN" i="1" dirty="0">
                <a:solidFill>
                  <a:srgbClr val="FF0000"/>
                </a:solidFill>
                <a:sym typeface="Symbol"/>
              </a:rPr>
              <a:t></a:t>
            </a:r>
            <a:r>
              <a:rPr lang="en-US" altLang="zh-CN" dirty="0" smtClean="0">
                <a:solidFill>
                  <a:srgbClr val="FF0000"/>
                </a:solidFill>
              </a:rPr>
              <a:t>]</a:t>
            </a:r>
            <a:r>
              <a:rPr lang="en-US" altLang="zh-CN" dirty="0" smtClean="0">
                <a:solidFill>
                  <a:srgbClr val="FF0000"/>
                </a:solidFill>
                <a:sym typeface="Symbol"/>
              </a:rPr>
              <a:t>/2</a:t>
            </a:r>
            <a:r>
              <a:rPr lang="en-US" altLang="zh-CN" dirty="0" smtClean="0">
                <a:solidFill>
                  <a:srgbClr val="FF0000"/>
                </a:solidFill>
                <a:latin typeface="Euclid Math Two" pitchFamily="18" charset="2"/>
              </a:rPr>
              <a:t>Z</a:t>
            </a:r>
            <a:r>
              <a:rPr lang="en-US" altLang="zh-CN" dirty="0" smtClean="0">
                <a:solidFill>
                  <a:srgbClr val="FF0000"/>
                </a:solidFill>
              </a:rPr>
              <a:t>[</a:t>
            </a:r>
            <a:r>
              <a:rPr lang="en-US" altLang="zh-CN" i="1" dirty="0">
                <a:solidFill>
                  <a:srgbClr val="FF0000"/>
                </a:solidFill>
                <a:sym typeface="Symbol"/>
              </a:rPr>
              <a:t></a:t>
            </a:r>
            <a:r>
              <a:rPr lang="en-US" altLang="zh-CN" dirty="0">
                <a:solidFill>
                  <a:srgbClr val="FF0000"/>
                </a:solidFill>
              </a:rPr>
              <a:t>]</a:t>
            </a:r>
            <a:r>
              <a:rPr lang="en-US" altLang="zh-CN" dirty="0" smtClean="0"/>
              <a:t> .</a:t>
            </a:r>
            <a:endParaRPr lang="en-US" altLang="zh-CN" dirty="0" smtClean="0">
              <a:sym typeface="Symbol"/>
            </a:endParaRPr>
          </a:p>
        </p:txBody>
      </p:sp>
      <p:sp>
        <p:nvSpPr>
          <p:cNvPr id="9" name="Rectangle 8"/>
          <p:cNvSpPr/>
          <p:nvPr/>
        </p:nvSpPr>
        <p:spPr>
          <a:xfrm>
            <a:off x="457200" y="5638800"/>
            <a:ext cx="8153400" cy="646331"/>
          </a:xfrm>
          <a:prstGeom prst="rect">
            <a:avLst/>
          </a:prstGeom>
        </p:spPr>
        <p:txBody>
          <a:bodyPr wrap="square">
            <a:spAutoFit/>
          </a:bodyPr>
          <a:lstStyle/>
          <a:p>
            <a:r>
              <a:rPr lang="en-US" altLang="zh-CN" dirty="0" smtClean="0">
                <a:latin typeface="Times New Roman" pitchFamily="18" charset="0"/>
                <a:cs typeface="Times New Roman" pitchFamily="18" charset="0"/>
              </a:rPr>
              <a:t>Sun-Huang-Yuan, On lattice partition based physical-layer network coding over GF(4), </a:t>
            </a:r>
            <a:r>
              <a:rPr lang="en-US" altLang="zh-CN" i="1" dirty="0" smtClean="0">
                <a:latin typeface="Times New Roman" pitchFamily="18" charset="0"/>
                <a:cs typeface="Times New Roman" pitchFamily="18" charset="0"/>
              </a:rPr>
              <a:t>IEEE </a:t>
            </a:r>
            <a:r>
              <a:rPr lang="en-US" altLang="zh-CN" i="1" dirty="0" err="1" smtClean="0">
                <a:latin typeface="Times New Roman" pitchFamily="18" charset="0"/>
                <a:cs typeface="Times New Roman" pitchFamily="18" charset="0"/>
              </a:rPr>
              <a:t>Comm</a:t>
            </a:r>
            <a:r>
              <a:rPr lang="en-US" altLang="zh-CN" i="1" dirty="0" smtClean="0">
                <a:latin typeface="Times New Roman" pitchFamily="18" charset="0"/>
                <a:cs typeface="Times New Roman" pitchFamily="18" charset="0"/>
              </a:rPr>
              <a:t> Letters</a:t>
            </a:r>
            <a:r>
              <a:rPr lang="en-US" altLang="zh-CN" dirty="0" smtClean="0">
                <a:latin typeface="Times New Roman" pitchFamily="18" charset="0"/>
                <a:cs typeface="Times New Roman" pitchFamily="18" charset="0"/>
              </a:rPr>
              <a:t>, 2013.</a:t>
            </a:r>
            <a:r>
              <a:rPr lang="sk-SK" altLang="zh-CN" dirty="0">
                <a:solidFill>
                  <a:schemeClr val="bg1"/>
                </a:solidFill>
                <a:latin typeface="Times New Roman" pitchFamily="18" charset="0"/>
                <a:cs typeface="Times New Roman" pitchFamily="18" charset="0"/>
              </a:rPr>
              <a:t>.</a:t>
            </a:r>
            <a:endParaRPr lang="en-US" altLang="zh-CN"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18988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2900" dirty="0" smtClean="0"/>
              <a:t>Code design of LNC</a:t>
            </a:r>
            <a:endParaRPr lang="zh-CN" altLang="en-US" sz="2900" dirty="0"/>
          </a:p>
        </p:txBody>
      </p:sp>
      <p:sp>
        <p:nvSpPr>
          <p:cNvPr id="3" name="Content Placeholder 2"/>
          <p:cNvSpPr>
            <a:spLocks noGrp="1"/>
          </p:cNvSpPr>
          <p:nvPr>
            <p:ph idx="1"/>
          </p:nvPr>
        </p:nvSpPr>
        <p:spPr>
          <a:xfrm>
            <a:off x="403156" y="980728"/>
            <a:ext cx="8201292" cy="4200872"/>
          </a:xfrm>
        </p:spPr>
        <p:txBody>
          <a:bodyPr/>
          <a:lstStyle/>
          <a:p>
            <a:pPr marL="0" lvl="1" indent="0">
              <a:buNone/>
            </a:pPr>
            <a:r>
              <a:rPr lang="en-US" altLang="zh-CN" b="1" dirty="0" smtClean="0"/>
              <a:t>Theorem.</a:t>
            </a:r>
            <a:r>
              <a:rPr lang="en-US" altLang="zh-CN" dirty="0" smtClean="0"/>
              <a:t> Consider an LNC </a:t>
            </a:r>
            <a:r>
              <a:rPr lang="en-US" altLang="zh-CN" dirty="0">
                <a:sym typeface="Symbol"/>
              </a:rPr>
              <a:t>/ </a:t>
            </a:r>
            <a:r>
              <a:rPr lang="en-US" altLang="zh-CN" dirty="0" smtClean="0"/>
              <a:t>over </a:t>
            </a:r>
            <a:r>
              <a:rPr lang="en-US" altLang="zh-CN" i="1" dirty="0" smtClean="0"/>
              <a:t>R</a:t>
            </a:r>
            <a:r>
              <a:rPr lang="en-US" altLang="zh-CN" dirty="0" smtClean="0"/>
              <a:t> =  </a:t>
            </a:r>
            <a:r>
              <a:rPr lang="en-US" altLang="zh-CN" dirty="0" smtClean="0">
                <a:latin typeface="Euclid Math Two" pitchFamily="18" charset="2"/>
              </a:rPr>
              <a:t>Z</a:t>
            </a:r>
            <a:r>
              <a:rPr lang="en-US" altLang="zh-CN" dirty="0" smtClean="0"/>
              <a:t>[</a:t>
            </a:r>
            <a:r>
              <a:rPr lang="en-US" altLang="zh-CN" i="1" dirty="0" smtClean="0">
                <a:sym typeface="Symbol"/>
              </a:rPr>
              <a:t>i</a:t>
            </a:r>
            <a:r>
              <a:rPr lang="en-US" altLang="zh-CN" dirty="0" smtClean="0">
                <a:sym typeface="Symbol"/>
              </a:rPr>
              <a:t>]</a:t>
            </a:r>
            <a:r>
              <a:rPr lang="en-US" altLang="zh-CN" dirty="0" smtClean="0"/>
              <a:t> or </a:t>
            </a:r>
            <a:r>
              <a:rPr lang="en-US" altLang="zh-CN" dirty="0">
                <a:latin typeface="Euclid Math Two" pitchFamily="18" charset="2"/>
              </a:rPr>
              <a:t>Z</a:t>
            </a:r>
            <a:r>
              <a:rPr lang="en-US" altLang="zh-CN" dirty="0"/>
              <a:t>[</a:t>
            </a:r>
            <a:r>
              <a:rPr lang="en-US" altLang="zh-CN" i="1" dirty="0" smtClean="0">
                <a:sym typeface="Symbol"/>
              </a:rPr>
              <a:t></a:t>
            </a:r>
            <a:r>
              <a:rPr lang="en-US" altLang="zh-CN" dirty="0" smtClean="0"/>
              <a:t>].</a:t>
            </a:r>
            <a:r>
              <a:rPr lang="en-US" altLang="zh-CN" dirty="0" smtClean="0">
                <a:solidFill>
                  <a:srgbClr val="FF0000"/>
                </a:solidFill>
              </a:rPr>
              <a:t> </a:t>
            </a:r>
            <a:r>
              <a:rPr lang="en-US" altLang="zh-CN" dirty="0" smtClean="0"/>
              <a:t>T</a:t>
            </a:r>
            <a:r>
              <a:rPr lang="en-US" altLang="zh-CN" dirty="0" smtClean="0">
                <a:sym typeface="Symbol"/>
              </a:rPr>
              <a:t>he </a:t>
            </a:r>
            <a:r>
              <a:rPr lang="en-US" altLang="zh-CN" dirty="0" smtClean="0"/>
              <a:t>UBE </a:t>
            </a:r>
            <a:r>
              <a:rPr lang="en-US" altLang="zh-CN" dirty="0"/>
              <a:t>of the decoding error probability </a:t>
            </a:r>
            <a:r>
              <a:rPr lang="en-US" altLang="zh-CN" dirty="0" smtClean="0">
                <a:sym typeface="Symbol"/>
              </a:rPr>
              <a:t>is</a:t>
            </a:r>
            <a:endParaRPr lang="en-US" altLang="zh-CN" dirty="0">
              <a:sym typeface="Symbol"/>
            </a:endParaRPr>
          </a:p>
          <a:p>
            <a:pPr marL="0" lvl="1" indent="0">
              <a:buNone/>
            </a:pPr>
            <a:endParaRPr lang="en-US" altLang="zh-CN" sz="2400" dirty="0" smtClean="0"/>
          </a:p>
          <a:p>
            <a:pPr marL="0" lvl="1" indent="0">
              <a:buNone/>
            </a:pPr>
            <a:endParaRPr lang="en-US" altLang="zh-CN" sz="3200" i="1" dirty="0" smtClean="0"/>
          </a:p>
          <a:p>
            <a:pPr lvl="1"/>
            <a:r>
              <a:rPr lang="en-US" altLang="zh-CN" i="1" dirty="0" smtClean="0"/>
              <a:t> </a:t>
            </a:r>
            <a:r>
              <a:rPr lang="en-US" altLang="zh-CN" i="1" dirty="0" smtClean="0">
                <a:solidFill>
                  <a:srgbClr val="FF0000"/>
                </a:solidFill>
              </a:rPr>
              <a:t>K</a:t>
            </a:r>
            <a:r>
              <a:rPr lang="en-US" altLang="zh-CN" dirty="0" smtClean="0">
                <a:solidFill>
                  <a:srgbClr val="FF0000"/>
                </a:solidFill>
              </a:rPr>
              <a:t>(</a:t>
            </a:r>
            <a:r>
              <a:rPr lang="en-US" altLang="zh-CN" dirty="0">
                <a:solidFill>
                  <a:srgbClr val="FF0000"/>
                </a:solidFill>
                <a:sym typeface="Symbol"/>
              </a:rPr>
              <a:t>/</a:t>
            </a:r>
            <a:r>
              <a:rPr lang="en-US" altLang="zh-CN" dirty="0" smtClean="0">
                <a:solidFill>
                  <a:srgbClr val="FF0000"/>
                </a:solidFill>
                <a:sym typeface="Symbol"/>
              </a:rPr>
              <a:t>) </a:t>
            </a:r>
            <a:r>
              <a:rPr lang="en-US" altLang="zh-CN" dirty="0" smtClean="0">
                <a:sym typeface="Symbol"/>
              </a:rPr>
              <a:t>and </a:t>
            </a:r>
            <a:r>
              <a:rPr lang="en-US" altLang="zh-CN" i="1" dirty="0" smtClean="0">
                <a:solidFill>
                  <a:srgbClr val="FF0000"/>
                </a:solidFill>
                <a:sym typeface="Symbol"/>
              </a:rPr>
              <a:t>d</a:t>
            </a:r>
            <a:r>
              <a:rPr lang="en-US" altLang="zh-CN" dirty="0" smtClean="0">
                <a:solidFill>
                  <a:srgbClr val="FF0000"/>
                </a:solidFill>
                <a:sym typeface="Symbol"/>
              </a:rPr>
              <a:t>(</a:t>
            </a:r>
            <a:r>
              <a:rPr lang="en-US" altLang="zh-CN" dirty="0">
                <a:solidFill>
                  <a:srgbClr val="FF0000"/>
                </a:solidFill>
                <a:sym typeface="Symbol"/>
              </a:rPr>
              <a:t>/</a:t>
            </a:r>
            <a:r>
              <a:rPr lang="en-US" altLang="zh-CN" dirty="0" smtClean="0">
                <a:solidFill>
                  <a:srgbClr val="FF0000"/>
                </a:solidFill>
                <a:sym typeface="Symbol"/>
              </a:rPr>
              <a:t>) </a:t>
            </a:r>
            <a:r>
              <a:rPr lang="en-US" altLang="zh-CN" dirty="0" smtClean="0">
                <a:sym typeface="Symbol"/>
              </a:rPr>
              <a:t>are parameters for </a:t>
            </a:r>
            <a:r>
              <a:rPr lang="en-US" altLang="zh-CN" dirty="0">
                <a:sym typeface="Symbol"/>
              </a:rPr>
              <a:t>/</a:t>
            </a:r>
            <a:r>
              <a:rPr lang="en-US" altLang="zh-CN" dirty="0" smtClean="0">
                <a:sym typeface="Symbol"/>
              </a:rPr>
              <a:t>.</a:t>
            </a:r>
          </a:p>
          <a:p>
            <a:pPr lvl="1"/>
            <a:r>
              <a:rPr lang="en-US" altLang="zh-CN" dirty="0" smtClean="0">
                <a:sym typeface="Symbol"/>
              </a:rPr>
              <a:t>Construct </a:t>
            </a:r>
            <a:r>
              <a:rPr lang="en-US" altLang="zh-CN" dirty="0" smtClean="0">
                <a:solidFill>
                  <a:srgbClr val="FF0000"/>
                </a:solidFill>
                <a:sym typeface="Symbol"/>
              </a:rPr>
              <a:t>fine lattice </a:t>
            </a:r>
            <a:r>
              <a:rPr lang="en-US" altLang="zh-CN" dirty="0">
                <a:solidFill>
                  <a:srgbClr val="FF0000"/>
                </a:solidFill>
                <a:sym typeface="Symbol"/>
              </a:rPr>
              <a:t> </a:t>
            </a:r>
            <a:r>
              <a:rPr lang="en-US" altLang="zh-CN" dirty="0" smtClean="0">
                <a:sym typeface="Symbol"/>
              </a:rPr>
              <a:t>from</a:t>
            </a:r>
            <a:r>
              <a:rPr lang="en-US" altLang="zh-CN" dirty="0" smtClean="0">
                <a:solidFill>
                  <a:srgbClr val="FF0000"/>
                </a:solidFill>
                <a:sym typeface="Symbol"/>
              </a:rPr>
              <a:t> linear codes </a:t>
            </a:r>
            <a:r>
              <a:rPr lang="en-US" altLang="zh-CN" dirty="0" smtClean="0">
                <a:sym typeface="Symbol"/>
              </a:rPr>
              <a:t>over GF(</a:t>
            </a:r>
            <a:r>
              <a:rPr lang="en-US" altLang="zh-CN" i="1" dirty="0" smtClean="0">
                <a:sym typeface="Symbol"/>
              </a:rPr>
              <a:t>q</a:t>
            </a:r>
            <a:r>
              <a:rPr lang="en-US" altLang="zh-CN" dirty="0" smtClean="0">
                <a:sym typeface="Symbol"/>
              </a:rPr>
              <a:t>) = </a:t>
            </a:r>
            <a:r>
              <a:rPr lang="en-US" altLang="zh-CN" i="1" dirty="0" smtClean="0">
                <a:sym typeface="Symbol"/>
              </a:rPr>
              <a:t>R</a:t>
            </a:r>
            <a:r>
              <a:rPr lang="en-US" altLang="zh-CN" dirty="0" smtClean="0"/>
              <a:t>/</a:t>
            </a:r>
            <a:r>
              <a:rPr lang="en-US" altLang="zh-CN" dirty="0" smtClean="0">
                <a:sym typeface="Symbol"/>
              </a:rPr>
              <a:t></a:t>
            </a:r>
            <a:r>
              <a:rPr lang="en-US" altLang="zh-CN" i="1" dirty="0" smtClean="0">
                <a:sym typeface="Symbol"/>
              </a:rPr>
              <a:t>R</a:t>
            </a:r>
            <a:r>
              <a:rPr lang="en-US" altLang="zh-CN" dirty="0" smtClean="0"/>
              <a:t> </a:t>
            </a:r>
            <a:r>
              <a:rPr lang="en-US" altLang="zh-CN" dirty="0" smtClean="0">
                <a:sym typeface="Symbol"/>
              </a:rPr>
              <a:t>by complex Construction A, B, D;</a:t>
            </a:r>
          </a:p>
          <a:p>
            <a:pPr marL="0" lvl="1" indent="0">
              <a:buNone/>
            </a:pPr>
            <a:r>
              <a:rPr lang="en-US" altLang="zh-CN" dirty="0" smtClean="0">
                <a:sym typeface="Symbol"/>
              </a:rPr>
              <a:t>     Set </a:t>
            </a:r>
            <a:r>
              <a:rPr lang="en-US" altLang="zh-CN" dirty="0" smtClean="0">
                <a:solidFill>
                  <a:srgbClr val="FF0000"/>
                </a:solidFill>
                <a:sym typeface="Symbol"/>
              </a:rPr>
              <a:t>coarse lattice  = </a:t>
            </a:r>
            <a:r>
              <a:rPr lang="en-US" altLang="zh-CN" dirty="0" smtClean="0"/>
              <a:t>(</a:t>
            </a:r>
            <a:r>
              <a:rPr lang="en-US" altLang="zh-CN" i="1" dirty="0">
                <a:sym typeface="Symbol"/>
              </a:rPr>
              <a:t>R </a:t>
            </a:r>
            <a:r>
              <a:rPr lang="en-US" altLang="zh-CN" dirty="0" smtClean="0"/>
              <a:t>/</a:t>
            </a:r>
            <a:r>
              <a:rPr lang="en-US" altLang="zh-CN" dirty="0" smtClean="0">
                <a:sym typeface="Symbol"/>
              </a:rPr>
              <a:t></a:t>
            </a:r>
            <a:r>
              <a:rPr lang="en-US" altLang="zh-CN" i="1" baseline="30000" dirty="0" smtClean="0">
                <a:sym typeface="Symbol"/>
              </a:rPr>
              <a:t>r </a:t>
            </a:r>
            <a:r>
              <a:rPr lang="en-US" altLang="zh-CN" i="1" dirty="0">
                <a:sym typeface="Symbol"/>
              </a:rPr>
              <a:t>R</a:t>
            </a:r>
            <a:r>
              <a:rPr lang="en-US" altLang="zh-CN" dirty="0" smtClean="0"/>
              <a:t>)</a:t>
            </a:r>
            <a:r>
              <a:rPr lang="en-US" altLang="zh-CN" i="1" baseline="30000" dirty="0" smtClean="0"/>
              <a:t>n</a:t>
            </a:r>
            <a:r>
              <a:rPr lang="en-US" altLang="zh-CN" dirty="0" smtClean="0">
                <a:sym typeface="Symbol"/>
              </a:rPr>
              <a:t> </a:t>
            </a:r>
            <a:endParaRPr lang="en-US" altLang="zh-CN" dirty="0" smtClean="0"/>
          </a:p>
        </p:txBody>
      </p:sp>
      <p:sp>
        <p:nvSpPr>
          <p:cNvPr id="4" name="Slide Number Placeholder 3"/>
          <p:cNvSpPr>
            <a:spLocks noGrp="1"/>
          </p:cNvSpPr>
          <p:nvPr>
            <p:ph type="sldNum" sz="quarter" idx="10"/>
          </p:nvPr>
        </p:nvSpPr>
        <p:spPr/>
        <p:txBody>
          <a:bodyPr/>
          <a:lstStyle/>
          <a:p>
            <a:pPr>
              <a:defRPr/>
            </a:pPr>
            <a:fld id="{E856EBEC-7BE2-4B15-88BC-F34BB066B340}" type="slidenum">
              <a:rPr lang="en-US" altLang="zh-CN" smtClean="0"/>
              <a:pPr>
                <a:defRPr/>
              </a:pPr>
              <a:t>29</a:t>
            </a:fld>
            <a:endParaRPr lang="en-US" altLang="zh-CN"/>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Object 5"/>
          <p:cNvGraphicFramePr>
            <a:graphicFrameLocks noChangeAspect="1"/>
          </p:cNvGraphicFramePr>
          <p:nvPr>
            <p:extLst>
              <p:ext uri="{D42A27DB-BD31-4B8C-83A1-F6EECF244321}">
                <p14:modId xmlns:p14="http://schemas.microsoft.com/office/powerpoint/2010/main" val="2421448175"/>
              </p:ext>
            </p:extLst>
          </p:nvPr>
        </p:nvGraphicFramePr>
        <p:xfrm>
          <a:off x="1362075" y="1916832"/>
          <a:ext cx="6399213" cy="1042988"/>
        </p:xfrm>
        <a:graphic>
          <a:graphicData uri="http://schemas.openxmlformats.org/presentationml/2006/ole">
            <mc:AlternateContent xmlns:mc="http://schemas.openxmlformats.org/markup-compatibility/2006">
              <mc:Choice xmlns:v="urn:schemas-microsoft-com:vml" Requires="v">
                <p:oleObj spid="_x0000_s186405" name="Equation" r:id="rId4" imgW="2882880" imgH="469800" progId="Equation.DSMT4">
                  <p:embed/>
                </p:oleObj>
              </mc:Choice>
              <mc:Fallback>
                <p:oleObj name="Equation" r:id="rId4" imgW="2882880" imgH="469800" progId="Equation.DSMT4">
                  <p:embed/>
                  <p:pic>
                    <p:nvPicPr>
                      <p:cNvPr id="0" name=""/>
                      <p:cNvPicPr>
                        <a:picLocks noChangeAspect="1" noChangeArrowheads="1"/>
                      </p:cNvPicPr>
                      <p:nvPr/>
                    </p:nvPicPr>
                    <p:blipFill>
                      <a:blip r:embed="rId5"/>
                      <a:srcRect/>
                      <a:stretch>
                        <a:fillRect/>
                      </a:stretch>
                    </p:blipFill>
                    <p:spPr bwMode="auto">
                      <a:xfrm>
                        <a:off x="1362075" y="1916832"/>
                        <a:ext cx="6399213" cy="1042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4432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Physical-layer Network </a:t>
            </a:r>
            <a:r>
              <a:rPr lang="en-US" altLang="zh-CN" dirty="0"/>
              <a:t>Coding (PNC)</a:t>
            </a:r>
            <a:endParaRPr lang="zh-CN" altLang="en-US" dirty="0"/>
          </a:p>
        </p:txBody>
      </p:sp>
      <p:sp>
        <p:nvSpPr>
          <p:cNvPr id="4" name="Slide Number Placeholder 3"/>
          <p:cNvSpPr>
            <a:spLocks noGrp="1"/>
          </p:cNvSpPr>
          <p:nvPr>
            <p:ph type="sldNum" sz="quarter" idx="10"/>
          </p:nvPr>
        </p:nvSpPr>
        <p:spPr/>
        <p:txBody>
          <a:bodyPr/>
          <a:lstStyle/>
          <a:p>
            <a:pPr>
              <a:defRPr/>
            </a:pPr>
            <a:fld id="{E856EBEC-7BE2-4B15-88BC-F34BB066B340}" type="slidenum">
              <a:rPr lang="en-US" altLang="zh-CN" smtClean="0"/>
              <a:pPr>
                <a:defRPr/>
              </a:pPr>
              <a:t>3</a:t>
            </a:fld>
            <a:endParaRPr lang="en-US" altLang="zh-CN"/>
          </a:p>
        </p:txBody>
      </p:sp>
      <p:sp>
        <p:nvSpPr>
          <p:cNvPr id="17" name="Content Placeholder 2"/>
          <p:cNvSpPr>
            <a:spLocks noGrp="1"/>
          </p:cNvSpPr>
          <p:nvPr>
            <p:ph idx="1"/>
          </p:nvPr>
        </p:nvSpPr>
        <p:spPr>
          <a:xfrm>
            <a:off x="251520" y="3101008"/>
            <a:ext cx="8496944" cy="3528392"/>
          </a:xfrm>
        </p:spPr>
        <p:txBody>
          <a:bodyPr>
            <a:normAutofit/>
          </a:bodyPr>
          <a:lstStyle/>
          <a:p>
            <a:pPr lvl="1"/>
            <a:r>
              <a:rPr lang="en-US" dirty="0" smtClean="0"/>
              <a:t>Relay computes the modulo-two sum </a:t>
            </a:r>
            <a:r>
              <a:rPr lang="en-US" b="1" dirty="0" err="1" smtClean="0">
                <a:solidFill>
                  <a:srgbClr val="0000FF"/>
                </a:solidFill>
              </a:rPr>
              <a:t>w</a:t>
            </a:r>
            <a:r>
              <a:rPr lang="en-US" b="1" baseline="-25000" dirty="0" err="1" smtClean="0">
                <a:solidFill>
                  <a:srgbClr val="0000FF"/>
                </a:solidFill>
              </a:rPr>
              <a:t>A</a:t>
            </a:r>
            <a:r>
              <a:rPr lang="en-US" dirty="0" err="1" smtClean="0">
                <a:solidFill>
                  <a:srgbClr val="0000FF"/>
                </a:solidFill>
                <a:sym typeface="Symbol"/>
              </a:rPr>
              <a:t></a:t>
            </a:r>
            <a:r>
              <a:rPr lang="en-US" b="1" dirty="0" err="1" smtClean="0">
                <a:solidFill>
                  <a:srgbClr val="0000FF"/>
                </a:solidFill>
              </a:rPr>
              <a:t>w</a:t>
            </a:r>
            <a:r>
              <a:rPr lang="en-US" b="1" baseline="-25000" dirty="0" err="1" smtClean="0">
                <a:solidFill>
                  <a:srgbClr val="0000FF"/>
                </a:solidFill>
              </a:rPr>
              <a:t>B</a:t>
            </a:r>
            <a:r>
              <a:rPr lang="en-US" dirty="0" smtClean="0">
                <a:solidFill>
                  <a:srgbClr val="0000FF"/>
                </a:solidFill>
              </a:rPr>
              <a:t> </a:t>
            </a:r>
            <a:r>
              <a:rPr lang="en-US" altLang="zh-CN" dirty="0" smtClean="0"/>
              <a:t>from linearly superimposed receiving signals </a:t>
            </a:r>
            <a:r>
              <a:rPr lang="en-US" altLang="zh-CN" b="1" dirty="0" err="1"/>
              <a:t>y</a:t>
            </a:r>
            <a:r>
              <a:rPr lang="en-US" altLang="zh-CN" b="1" baseline="-25000" dirty="0" err="1"/>
              <a:t>R</a:t>
            </a:r>
            <a:r>
              <a:rPr lang="en-US" altLang="zh-CN" dirty="0" smtClean="0"/>
              <a:t>= </a:t>
            </a:r>
            <a:r>
              <a:rPr lang="en-US" altLang="zh-CN" b="1" dirty="0" err="1" smtClean="0">
                <a:solidFill>
                  <a:srgbClr val="FF0000"/>
                </a:solidFill>
              </a:rPr>
              <a:t>x</a:t>
            </a:r>
            <a:r>
              <a:rPr lang="en-US" altLang="zh-CN" b="1" baseline="-25000" dirty="0" err="1" smtClean="0">
                <a:solidFill>
                  <a:srgbClr val="FF0000"/>
                </a:solidFill>
              </a:rPr>
              <a:t>A</a:t>
            </a:r>
            <a:r>
              <a:rPr lang="en-US" altLang="zh-CN" b="1" dirty="0" err="1" smtClean="0"/>
              <a:t>+</a:t>
            </a:r>
            <a:r>
              <a:rPr lang="en-US" altLang="zh-CN" b="1" dirty="0" err="1" smtClean="0">
                <a:solidFill>
                  <a:srgbClr val="FF0000"/>
                </a:solidFill>
              </a:rPr>
              <a:t>x</a:t>
            </a:r>
            <a:r>
              <a:rPr lang="en-US" altLang="zh-CN" b="1" baseline="-25000" dirty="0" err="1" smtClean="0">
                <a:solidFill>
                  <a:srgbClr val="FF0000"/>
                </a:solidFill>
              </a:rPr>
              <a:t>B</a:t>
            </a:r>
            <a:r>
              <a:rPr lang="en-US" altLang="zh-CN" b="1" dirty="0" smtClean="0"/>
              <a:t> </a:t>
            </a:r>
            <a:endParaRPr lang="en-US" dirty="0" smtClean="0"/>
          </a:p>
          <a:p>
            <a:pPr lvl="1"/>
            <a:r>
              <a:rPr lang="en-US" dirty="0" smtClean="0"/>
              <a:t>Enhances the throughput of a binary-input TWRC.</a:t>
            </a:r>
          </a:p>
          <a:p>
            <a:pPr lvl="1">
              <a:lnSpc>
                <a:spcPct val="50000"/>
              </a:lnSpc>
              <a:spcBef>
                <a:spcPts val="0"/>
              </a:spcBef>
            </a:pPr>
            <a:r>
              <a:rPr lang="en-US" altLang="zh-CN" dirty="0" smtClean="0">
                <a:solidFill>
                  <a:schemeClr val="bg1"/>
                </a:solidFill>
                <a:latin typeface="Times New Roman"/>
              </a:rPr>
              <a:t> </a:t>
            </a:r>
            <a:r>
              <a:rPr lang="en-US" altLang="zh-CN" sz="1900" dirty="0" smtClean="0">
                <a:solidFill>
                  <a:schemeClr val="bg1"/>
                </a:solidFill>
                <a:latin typeface="Times New Roman"/>
              </a:rPr>
              <a:t>[Nam-Chung-Lee’10]</a:t>
            </a:r>
            <a:r>
              <a:rPr lang="en-US" dirty="0" smtClean="0">
                <a:solidFill>
                  <a:schemeClr val="bg1"/>
                </a:solidFill>
              </a:rPr>
              <a:t>roach the capacity upper bound of a </a:t>
            </a:r>
            <a:r>
              <a:rPr lang="en-US" dirty="0" err="1" smtClean="0">
                <a:solidFill>
                  <a:schemeClr val="bg1"/>
                </a:solidFill>
              </a:rPr>
              <a:t>Gaus</a:t>
            </a:r>
            <a:endParaRPr lang="en-US" sz="500" dirty="0" smtClean="0"/>
          </a:p>
          <a:p>
            <a:pPr marL="269875" indent="-269875">
              <a:buFont typeface="+mj-lt"/>
              <a:buAutoNum type="arabicPeriod"/>
            </a:pPr>
            <a:r>
              <a:rPr lang="en-US" sz="1800" dirty="0" smtClean="0"/>
              <a:t>Zhang-Liew-Lam</a:t>
            </a:r>
            <a:r>
              <a:rPr lang="en-US" sz="1800" dirty="0"/>
              <a:t>, </a:t>
            </a:r>
            <a:r>
              <a:rPr lang="en-US" sz="1800" dirty="0" smtClean="0"/>
              <a:t>Hot </a:t>
            </a:r>
            <a:r>
              <a:rPr lang="en-US" sz="1800" dirty="0"/>
              <a:t>topic: physical layer network coding</a:t>
            </a:r>
            <a:r>
              <a:rPr lang="en-US" sz="1800" dirty="0" smtClean="0"/>
              <a:t>, </a:t>
            </a:r>
            <a:r>
              <a:rPr lang="en-US" sz="1800" i="1" dirty="0" err="1" smtClean="0"/>
              <a:t>MobiCom</a:t>
            </a:r>
            <a:r>
              <a:rPr lang="en-US" sz="1800" dirty="0" smtClean="0"/>
              <a:t>, 2006.</a:t>
            </a:r>
          </a:p>
          <a:p>
            <a:pPr marL="269875" indent="-269875">
              <a:buFont typeface="+mj-lt"/>
              <a:buAutoNum type="arabicPeriod"/>
            </a:pPr>
            <a:r>
              <a:rPr lang="en-US" sz="1800" dirty="0" err="1" smtClean="0"/>
              <a:t>Popviski-Yomo</a:t>
            </a:r>
            <a:r>
              <a:rPr lang="en-US" sz="1800" dirty="0" smtClean="0"/>
              <a:t>, The anti-packets can increase the achievable throughput of a wireless multi-hop network, </a:t>
            </a:r>
            <a:r>
              <a:rPr lang="en-US" sz="1800" i="1" dirty="0" smtClean="0"/>
              <a:t>ICC</a:t>
            </a:r>
            <a:r>
              <a:rPr lang="en-US" sz="1800" dirty="0" smtClean="0"/>
              <a:t>, 2006.</a:t>
            </a:r>
          </a:p>
          <a:p>
            <a:pPr marL="269875" indent="-269875">
              <a:buFont typeface="+mj-lt"/>
              <a:buAutoNum type="arabicPeriod"/>
            </a:pPr>
            <a:r>
              <a:rPr lang="en-US" sz="1800" dirty="0" err="1" smtClean="0"/>
              <a:t>Nazer-Gastpar</a:t>
            </a:r>
            <a:r>
              <a:rPr lang="en-US" sz="1800" dirty="0" smtClean="0"/>
              <a:t>,</a:t>
            </a:r>
            <a:r>
              <a:rPr lang="en-US" sz="1800" dirty="0"/>
              <a:t> </a:t>
            </a:r>
            <a:r>
              <a:rPr lang="en-US" sz="1800" dirty="0" smtClean="0">
                <a:solidFill>
                  <a:schemeClr val="bg1"/>
                </a:solidFill>
              </a:rPr>
              <a:t>,</a:t>
            </a:r>
            <a:r>
              <a:rPr lang="en-US" sz="1800" dirty="0" smtClean="0"/>
              <a:t>Computing over multiple-access channels with connections to wireless network coding, </a:t>
            </a:r>
            <a:r>
              <a:rPr lang="en-US" sz="1800" i="1" dirty="0" smtClean="0"/>
              <a:t>ISIT</a:t>
            </a:r>
            <a:r>
              <a:rPr lang="en-US" sz="1800" dirty="0" smtClean="0"/>
              <a:t>, 2006.</a:t>
            </a:r>
            <a:r>
              <a:rPr lang="sk-SK" sz="1800" dirty="0" smtClean="0">
                <a:solidFill>
                  <a:schemeClr val="bg1"/>
                </a:solidFill>
              </a:rPr>
              <a:t>.</a:t>
            </a:r>
            <a:endParaRPr lang="en-US" sz="1800" dirty="0">
              <a:solidFill>
                <a:schemeClr val="bg1"/>
              </a:solidFill>
            </a:endParaRPr>
          </a:p>
        </p:txBody>
      </p:sp>
      <p:grpSp>
        <p:nvGrpSpPr>
          <p:cNvPr id="15" name="Group 14"/>
          <p:cNvGrpSpPr/>
          <p:nvPr/>
        </p:nvGrpSpPr>
        <p:grpSpPr>
          <a:xfrm>
            <a:off x="1691680" y="1126983"/>
            <a:ext cx="5265626" cy="1730517"/>
            <a:chOff x="1691680" y="1126983"/>
            <a:chExt cx="5265626" cy="1730517"/>
          </a:xfrm>
        </p:grpSpPr>
        <p:pic>
          <p:nvPicPr>
            <p:cNvPr id="16" name="Picture 2"/>
            <p:cNvPicPr>
              <a:picLocks noChangeAspect="1" noChangeArrowheads="1"/>
            </p:cNvPicPr>
            <p:nvPr/>
          </p:nvPicPr>
          <p:blipFill>
            <a:blip r:embed="rId3" cstate="print"/>
            <a:srcRect/>
            <a:stretch>
              <a:fillRect/>
            </a:stretch>
          </p:blipFill>
          <p:spPr bwMode="auto">
            <a:xfrm>
              <a:off x="1691680" y="1126983"/>
              <a:ext cx="5265626" cy="1437921"/>
            </a:xfrm>
            <a:prstGeom prst="rect">
              <a:avLst/>
            </a:prstGeom>
            <a:noFill/>
            <a:ln w="9525">
              <a:noFill/>
              <a:miter lim="800000"/>
              <a:headEnd/>
              <a:tailEnd/>
            </a:ln>
          </p:spPr>
        </p:pic>
        <p:graphicFrame>
          <p:nvGraphicFramePr>
            <p:cNvPr id="18" name="Object 17"/>
            <p:cNvGraphicFramePr>
              <a:graphicFrameLocks noChangeAspect="1"/>
            </p:cNvGraphicFramePr>
            <p:nvPr>
              <p:extLst>
                <p:ext uri="{D42A27DB-BD31-4B8C-83A1-F6EECF244321}">
                  <p14:modId xmlns:p14="http://schemas.microsoft.com/office/powerpoint/2010/main" val="2625170814"/>
                </p:ext>
              </p:extLst>
            </p:nvPr>
          </p:nvGraphicFramePr>
          <p:xfrm>
            <a:off x="4075113" y="2509838"/>
            <a:ext cx="895350" cy="342900"/>
          </p:xfrm>
          <a:graphic>
            <a:graphicData uri="http://schemas.openxmlformats.org/presentationml/2006/ole">
              <mc:AlternateContent xmlns:mc="http://schemas.openxmlformats.org/markup-compatibility/2006">
                <mc:Choice xmlns:v="urn:schemas-microsoft-com:vml" Requires="v">
                  <p:oleObj spid="_x0000_s189634" name="Equation" r:id="rId4" imgW="596880" imgH="228600" progId="Equation.DSMT4">
                    <p:embed/>
                  </p:oleObj>
                </mc:Choice>
                <mc:Fallback>
                  <p:oleObj name="Equation" r:id="rId4" imgW="596880" imgH="228600" progId="Equation.DSMT4">
                    <p:embed/>
                    <p:pic>
                      <p:nvPicPr>
                        <p:cNvPr id="0" name=""/>
                        <p:cNvPicPr>
                          <a:picLocks noChangeAspect="1" noChangeArrowheads="1"/>
                        </p:cNvPicPr>
                        <p:nvPr/>
                      </p:nvPicPr>
                      <p:blipFill>
                        <a:blip r:embed="rId5"/>
                        <a:srcRect/>
                        <a:stretch>
                          <a:fillRect/>
                        </a:stretch>
                      </p:blipFill>
                      <p:spPr bwMode="auto">
                        <a:xfrm>
                          <a:off x="4075113" y="2509838"/>
                          <a:ext cx="89535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926335859"/>
                </p:ext>
              </p:extLst>
            </p:nvPr>
          </p:nvGraphicFramePr>
          <p:xfrm>
            <a:off x="3162300" y="1343025"/>
            <a:ext cx="304800" cy="342900"/>
          </p:xfrm>
          <a:graphic>
            <a:graphicData uri="http://schemas.openxmlformats.org/presentationml/2006/ole">
              <mc:AlternateContent xmlns:mc="http://schemas.openxmlformats.org/markup-compatibility/2006">
                <mc:Choice xmlns:v="urn:schemas-microsoft-com:vml" Requires="v">
                  <p:oleObj spid="_x0000_s189635" name="Equation" r:id="rId6" imgW="203040" imgH="228600" progId="Equation.DSMT4">
                    <p:embed/>
                  </p:oleObj>
                </mc:Choice>
                <mc:Fallback>
                  <p:oleObj name="Equation" r:id="rId6" imgW="203040" imgH="228600" progId="Equation.DSMT4">
                    <p:embed/>
                    <p:pic>
                      <p:nvPicPr>
                        <p:cNvPr id="0" name=""/>
                        <p:cNvPicPr>
                          <a:picLocks noChangeAspect="1" noChangeArrowheads="1"/>
                        </p:cNvPicPr>
                        <p:nvPr/>
                      </p:nvPicPr>
                      <p:blipFill>
                        <a:blip r:embed="rId7"/>
                        <a:srcRect/>
                        <a:stretch>
                          <a:fillRect/>
                        </a:stretch>
                      </p:blipFill>
                      <p:spPr bwMode="auto">
                        <a:xfrm>
                          <a:off x="3162300" y="1343025"/>
                          <a:ext cx="304800" cy="342900"/>
                        </a:xfrm>
                        <a:prstGeom prst="rect">
                          <a:avLst/>
                        </a:prstGeom>
                        <a:solidFill>
                          <a:schemeClr val="bg1"/>
                        </a:solidFill>
                        <a:ln>
                          <a:noFill/>
                        </a:ln>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210397096"/>
                </p:ext>
              </p:extLst>
            </p:nvPr>
          </p:nvGraphicFramePr>
          <p:xfrm>
            <a:off x="5467350" y="1381125"/>
            <a:ext cx="285750" cy="342900"/>
          </p:xfrm>
          <a:graphic>
            <a:graphicData uri="http://schemas.openxmlformats.org/presentationml/2006/ole">
              <mc:AlternateContent xmlns:mc="http://schemas.openxmlformats.org/markup-compatibility/2006">
                <mc:Choice xmlns:v="urn:schemas-microsoft-com:vml" Requires="v">
                  <p:oleObj spid="_x0000_s189636" name="Equation" r:id="rId8" imgW="190440" imgH="228600" progId="Equation.DSMT4">
                    <p:embed/>
                  </p:oleObj>
                </mc:Choice>
                <mc:Fallback>
                  <p:oleObj name="Equation" r:id="rId8" imgW="190440" imgH="228600" progId="Equation.DSMT4">
                    <p:embed/>
                    <p:pic>
                      <p:nvPicPr>
                        <p:cNvPr id="0" name=""/>
                        <p:cNvPicPr>
                          <a:picLocks noChangeAspect="1" noChangeArrowheads="1"/>
                        </p:cNvPicPr>
                        <p:nvPr/>
                      </p:nvPicPr>
                      <p:blipFill>
                        <a:blip r:embed="rId9"/>
                        <a:srcRect/>
                        <a:stretch>
                          <a:fillRect/>
                        </a:stretch>
                      </p:blipFill>
                      <p:spPr bwMode="auto">
                        <a:xfrm>
                          <a:off x="5467350" y="1381125"/>
                          <a:ext cx="285750" cy="342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192822814"/>
                </p:ext>
              </p:extLst>
            </p:nvPr>
          </p:nvGraphicFramePr>
          <p:xfrm>
            <a:off x="3200400" y="1905000"/>
            <a:ext cx="304800" cy="342900"/>
          </p:xfrm>
          <a:graphic>
            <a:graphicData uri="http://schemas.openxmlformats.org/presentationml/2006/ole">
              <mc:AlternateContent xmlns:mc="http://schemas.openxmlformats.org/markup-compatibility/2006">
                <mc:Choice xmlns:v="urn:schemas-microsoft-com:vml" Requires="v">
                  <p:oleObj spid="_x0000_s189637" name="Equation" r:id="rId10" imgW="203040" imgH="228600" progId="Equation.DSMT4">
                    <p:embed/>
                  </p:oleObj>
                </mc:Choice>
                <mc:Fallback>
                  <p:oleObj name="Equation" r:id="rId10" imgW="203040" imgH="228600" progId="Equation.DSMT4">
                    <p:embed/>
                    <p:pic>
                      <p:nvPicPr>
                        <p:cNvPr id="0" name=""/>
                        <p:cNvPicPr>
                          <a:picLocks noChangeAspect="1" noChangeArrowheads="1"/>
                        </p:cNvPicPr>
                        <p:nvPr/>
                      </p:nvPicPr>
                      <p:blipFill>
                        <a:blip r:embed="rId11"/>
                        <a:srcRect/>
                        <a:stretch>
                          <a:fillRect/>
                        </a:stretch>
                      </p:blipFill>
                      <p:spPr bwMode="auto">
                        <a:xfrm>
                          <a:off x="3200400" y="1905000"/>
                          <a:ext cx="304800" cy="342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651635781"/>
                </p:ext>
              </p:extLst>
            </p:nvPr>
          </p:nvGraphicFramePr>
          <p:xfrm>
            <a:off x="5514975" y="1981200"/>
            <a:ext cx="171450" cy="266700"/>
          </p:xfrm>
          <a:graphic>
            <a:graphicData uri="http://schemas.openxmlformats.org/presentationml/2006/ole">
              <mc:AlternateContent xmlns:mc="http://schemas.openxmlformats.org/markup-compatibility/2006">
                <mc:Choice xmlns:v="urn:schemas-microsoft-com:vml" Requires="v">
                  <p:oleObj spid="_x0000_s189638" name="Equation" r:id="rId12" imgW="114120" imgH="177480" progId="Equation.DSMT4">
                    <p:embed/>
                  </p:oleObj>
                </mc:Choice>
                <mc:Fallback>
                  <p:oleObj name="Equation" r:id="rId12" imgW="114120" imgH="1774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14975" y="1981200"/>
                          <a:ext cx="171450" cy="266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939642342"/>
                </p:ext>
              </p:extLst>
            </p:nvPr>
          </p:nvGraphicFramePr>
          <p:xfrm>
            <a:off x="5486400" y="1905000"/>
            <a:ext cx="304800" cy="342900"/>
          </p:xfrm>
          <a:graphic>
            <a:graphicData uri="http://schemas.openxmlformats.org/presentationml/2006/ole">
              <mc:AlternateContent xmlns:mc="http://schemas.openxmlformats.org/markup-compatibility/2006">
                <mc:Choice xmlns:v="urn:schemas-microsoft-com:vml" Requires="v">
                  <p:oleObj spid="_x0000_s189639" name="Equation" r:id="rId14" imgW="203040" imgH="228600" progId="Equation.DSMT4">
                    <p:embed/>
                  </p:oleObj>
                </mc:Choice>
                <mc:Fallback>
                  <p:oleObj name="Equation" r:id="rId14" imgW="203040" imgH="228600" progId="Equation.DSMT4">
                    <p:embed/>
                    <p:pic>
                      <p:nvPicPr>
                        <p:cNvPr id="0" name=""/>
                        <p:cNvPicPr>
                          <a:picLocks noChangeAspect="1" noChangeArrowheads="1"/>
                        </p:cNvPicPr>
                        <p:nvPr/>
                      </p:nvPicPr>
                      <p:blipFill>
                        <a:blip r:embed="rId11"/>
                        <a:srcRect/>
                        <a:stretch>
                          <a:fillRect/>
                        </a:stretch>
                      </p:blipFill>
                      <p:spPr bwMode="auto">
                        <a:xfrm>
                          <a:off x="5486400" y="1905000"/>
                          <a:ext cx="304800" cy="342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2695114136"/>
                </p:ext>
              </p:extLst>
            </p:nvPr>
          </p:nvGraphicFramePr>
          <p:xfrm>
            <a:off x="2133600" y="2514600"/>
            <a:ext cx="361950" cy="342900"/>
          </p:xfrm>
          <a:graphic>
            <a:graphicData uri="http://schemas.openxmlformats.org/presentationml/2006/ole">
              <mc:AlternateContent xmlns:mc="http://schemas.openxmlformats.org/markup-compatibility/2006">
                <mc:Choice xmlns:v="urn:schemas-microsoft-com:vml" Requires="v">
                  <p:oleObj spid="_x0000_s189640" name="Equation" r:id="rId15" imgW="241200" imgH="228600" progId="Equation.DSMT4">
                    <p:embed/>
                  </p:oleObj>
                </mc:Choice>
                <mc:Fallback>
                  <p:oleObj name="Equation" r:id="rId15" imgW="241200" imgH="2286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33600" y="2514600"/>
                          <a:ext cx="3619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889342034"/>
                </p:ext>
              </p:extLst>
            </p:nvPr>
          </p:nvGraphicFramePr>
          <p:xfrm>
            <a:off x="6334125" y="2476500"/>
            <a:ext cx="342900" cy="342900"/>
          </p:xfrm>
          <a:graphic>
            <a:graphicData uri="http://schemas.openxmlformats.org/presentationml/2006/ole">
              <mc:AlternateContent xmlns:mc="http://schemas.openxmlformats.org/markup-compatibility/2006">
                <mc:Choice xmlns:v="urn:schemas-microsoft-com:vml" Requires="v">
                  <p:oleObj spid="_x0000_s189641" name="Equation" r:id="rId17" imgW="228600" imgH="228600" progId="Equation.DSMT4">
                    <p:embed/>
                  </p:oleObj>
                </mc:Choice>
                <mc:Fallback>
                  <p:oleObj name="Equation" r:id="rId17" imgW="22860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34125" y="2476500"/>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3" name="Group 2"/>
          <p:cNvGrpSpPr/>
          <p:nvPr/>
        </p:nvGrpSpPr>
        <p:grpSpPr>
          <a:xfrm>
            <a:off x="5336544" y="2891104"/>
            <a:ext cx="674474" cy="1513982"/>
            <a:chOff x="5336544" y="2891104"/>
            <a:chExt cx="674474" cy="1513982"/>
          </a:xfrm>
        </p:grpSpPr>
        <p:sp>
          <p:nvSpPr>
            <p:cNvPr id="21" name="Rectangle 20"/>
            <p:cNvSpPr/>
            <p:nvPr/>
          </p:nvSpPr>
          <p:spPr>
            <a:xfrm>
              <a:off x="5638800" y="2891104"/>
              <a:ext cx="372218" cy="461665"/>
            </a:xfrm>
            <a:prstGeom prst="rect">
              <a:avLst/>
            </a:prstGeom>
            <a:noFill/>
            <a:ln cmpd="sng">
              <a:noFill/>
            </a:ln>
          </p:spPr>
          <p:txBody>
            <a:bodyPr wrap="none">
              <a:spAutoFit/>
            </a:bodyPr>
            <a:lstStyle/>
            <a:p>
              <a:r>
                <a:rPr lang="en-US" altLang="zh-CN" sz="2400" b="1" dirty="0" smtClean="0">
                  <a:solidFill>
                    <a:srgbClr val="0000FF"/>
                  </a:solidFill>
                  <a:latin typeface="Euclid Math Two" pitchFamily="18" charset="2"/>
                </a:rPr>
                <a:t>F</a:t>
              </a:r>
              <a:endParaRPr lang="zh-CN" altLang="en-US" sz="2400" b="1" dirty="0">
                <a:solidFill>
                  <a:srgbClr val="0000FF"/>
                </a:solidFill>
                <a:latin typeface="Euclid Math Two" pitchFamily="18" charset="2"/>
              </a:endParaRPr>
            </a:p>
          </p:txBody>
        </p:sp>
        <p:sp>
          <p:nvSpPr>
            <p:cNvPr id="22" name="Rectangle 21"/>
            <p:cNvSpPr/>
            <p:nvPr/>
          </p:nvSpPr>
          <p:spPr>
            <a:xfrm>
              <a:off x="5336544" y="3943421"/>
              <a:ext cx="407484" cy="461665"/>
            </a:xfrm>
            <a:prstGeom prst="rect">
              <a:avLst/>
            </a:prstGeom>
            <a:noFill/>
            <a:ln cmpd="sng">
              <a:noFill/>
            </a:ln>
          </p:spPr>
          <p:txBody>
            <a:bodyPr wrap="none">
              <a:spAutoFit/>
            </a:bodyPr>
            <a:lstStyle/>
            <a:p>
              <a:r>
                <a:rPr lang="en-US" altLang="zh-CN" sz="2400" b="1" dirty="0" smtClean="0">
                  <a:solidFill>
                    <a:srgbClr val="FF0000"/>
                  </a:solidFill>
                  <a:latin typeface="Euclid Math Two" pitchFamily="18" charset="2"/>
                  <a:cs typeface="Times New Roman" pitchFamily="18" charset="0"/>
                </a:rPr>
                <a:t>C</a:t>
              </a:r>
              <a:endParaRPr lang="zh-CN" altLang="en-US" sz="2400" b="1" dirty="0">
                <a:solidFill>
                  <a:srgbClr val="FF0000"/>
                </a:solidFill>
                <a:latin typeface="Euclid Math Two" pitchFamily="18" charset="2"/>
              </a:endParaRPr>
            </a:p>
          </p:txBody>
        </p:sp>
      </p:grpSp>
      <p:sp>
        <p:nvSpPr>
          <p:cNvPr id="23" name="Rectangle 22"/>
          <p:cNvSpPr/>
          <p:nvPr/>
        </p:nvSpPr>
        <p:spPr>
          <a:xfrm>
            <a:off x="3833154" y="872389"/>
            <a:ext cx="1348446" cy="484133"/>
          </a:xfrm>
          <a:prstGeom prst="rect">
            <a:avLst/>
          </a:prstGeom>
          <a:solidFill>
            <a:schemeClr val="bg1"/>
          </a:solidFill>
        </p:spPr>
        <p:txBody>
          <a:bodyPr wrap="none">
            <a:spAutoFit/>
          </a:bodyPr>
          <a:lstStyle/>
          <a:p>
            <a:r>
              <a:rPr lang="en-US" altLang="zh-CN" sz="2000" b="1" dirty="0" err="1">
                <a:latin typeface="Times New Roman" pitchFamily="18" charset="0"/>
                <a:cs typeface="Times New Roman" pitchFamily="18" charset="0"/>
              </a:rPr>
              <a:t>y</a:t>
            </a:r>
            <a:r>
              <a:rPr lang="en-US" altLang="zh-CN" sz="2000" b="1" baseline="-25000" dirty="0" err="1">
                <a:latin typeface="Times New Roman" pitchFamily="18" charset="0"/>
                <a:cs typeface="Times New Roman" pitchFamily="18" charset="0"/>
              </a:rPr>
              <a:t>R</a:t>
            </a:r>
            <a:r>
              <a:rPr lang="en-US" altLang="zh-CN" sz="2000" dirty="0">
                <a:latin typeface="Times New Roman" pitchFamily="18" charset="0"/>
                <a:cs typeface="Times New Roman" pitchFamily="18" charset="0"/>
              </a:rPr>
              <a:t>= </a:t>
            </a:r>
            <a:r>
              <a:rPr lang="en-US" altLang="zh-CN" sz="2000" b="1" dirty="0" err="1" smtClean="0">
                <a:solidFill>
                  <a:srgbClr val="FF0000"/>
                </a:solidFill>
                <a:latin typeface="Times New Roman" pitchFamily="18" charset="0"/>
                <a:cs typeface="Times New Roman" pitchFamily="18" charset="0"/>
              </a:rPr>
              <a:t>x</a:t>
            </a:r>
            <a:r>
              <a:rPr lang="en-US" altLang="zh-CN" sz="2000" b="1" baseline="-25000" dirty="0" err="1" smtClean="0">
                <a:solidFill>
                  <a:srgbClr val="FF0000"/>
                </a:solidFill>
                <a:latin typeface="Times New Roman" pitchFamily="18" charset="0"/>
                <a:cs typeface="Times New Roman" pitchFamily="18" charset="0"/>
              </a:rPr>
              <a:t>A</a:t>
            </a:r>
            <a:r>
              <a:rPr lang="en-US" altLang="zh-CN" sz="2000" b="1" dirty="0" err="1" smtClean="0">
                <a:latin typeface="Times New Roman" pitchFamily="18" charset="0"/>
                <a:cs typeface="Times New Roman" pitchFamily="18" charset="0"/>
              </a:rPr>
              <a:t>+</a:t>
            </a:r>
            <a:r>
              <a:rPr lang="en-US" altLang="zh-CN" sz="2000" b="1" dirty="0" err="1" smtClean="0">
                <a:solidFill>
                  <a:srgbClr val="FF0000"/>
                </a:solidFill>
                <a:latin typeface="Times New Roman" pitchFamily="18" charset="0"/>
                <a:cs typeface="Times New Roman" pitchFamily="18" charset="0"/>
              </a:rPr>
              <a:t>x</a:t>
            </a:r>
            <a:r>
              <a:rPr lang="en-US" altLang="zh-CN" sz="2000" b="1" baseline="-25000" dirty="0" err="1" smtClean="0">
                <a:solidFill>
                  <a:srgbClr val="FF0000"/>
                </a:solidFill>
                <a:latin typeface="Times New Roman" pitchFamily="18" charset="0"/>
                <a:cs typeface="Times New Roman" pitchFamily="18" charset="0"/>
              </a:rPr>
              <a:t>B</a:t>
            </a:r>
            <a:r>
              <a:rPr lang="en-US" altLang="zh-CN" sz="2000" b="1" dirty="0" smtClean="0">
                <a:latin typeface="Times New Roman" pitchFamily="18" charset="0"/>
                <a:cs typeface="Times New Roman" pitchFamily="18" charset="0"/>
              </a:rPr>
              <a:t> </a:t>
            </a:r>
            <a:endParaRPr lang="zh-CN" alt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8361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156" y="980728"/>
            <a:ext cx="8201292" cy="4896544"/>
          </a:xfrm>
        </p:spPr>
        <p:txBody>
          <a:bodyPr/>
          <a:lstStyle/>
          <a:p>
            <a:pPr marL="0" lvl="1" indent="0">
              <a:buNone/>
            </a:pPr>
            <a:r>
              <a:rPr lang="en-US" altLang="zh-CN" b="1" dirty="0" smtClean="0"/>
              <a:t>Theorem.</a:t>
            </a:r>
            <a:r>
              <a:rPr lang="en-US" altLang="zh-CN" dirty="0" smtClean="0"/>
              <a:t> </a:t>
            </a:r>
            <a:r>
              <a:rPr lang="en-US" altLang="zh-CN" dirty="0"/>
              <a:t>Consider an LNC </a:t>
            </a:r>
            <a:r>
              <a:rPr lang="en-US" altLang="zh-CN" dirty="0">
                <a:sym typeface="Symbol"/>
              </a:rPr>
              <a:t>/ </a:t>
            </a:r>
            <a:r>
              <a:rPr lang="en-US" altLang="zh-CN" dirty="0"/>
              <a:t>over </a:t>
            </a:r>
            <a:r>
              <a:rPr lang="en-US" altLang="zh-CN" i="1" dirty="0"/>
              <a:t>R</a:t>
            </a:r>
            <a:r>
              <a:rPr lang="en-US" altLang="zh-CN" dirty="0"/>
              <a:t> =  </a:t>
            </a:r>
            <a:r>
              <a:rPr lang="en-US" altLang="zh-CN" dirty="0">
                <a:latin typeface="Euclid Math Two" pitchFamily="18" charset="2"/>
              </a:rPr>
              <a:t>Z</a:t>
            </a:r>
            <a:r>
              <a:rPr lang="en-US" altLang="zh-CN" dirty="0"/>
              <a:t>[</a:t>
            </a:r>
            <a:r>
              <a:rPr lang="en-US" altLang="zh-CN" i="1" dirty="0">
                <a:sym typeface="Symbol"/>
              </a:rPr>
              <a:t>i</a:t>
            </a:r>
            <a:r>
              <a:rPr lang="en-US" altLang="zh-CN" dirty="0">
                <a:sym typeface="Symbol"/>
              </a:rPr>
              <a:t>]</a:t>
            </a:r>
            <a:r>
              <a:rPr lang="en-US" altLang="zh-CN" dirty="0"/>
              <a:t> or </a:t>
            </a:r>
            <a:r>
              <a:rPr lang="en-US" altLang="zh-CN" dirty="0">
                <a:latin typeface="Euclid Math Two" pitchFamily="18" charset="2"/>
              </a:rPr>
              <a:t>Z</a:t>
            </a:r>
            <a:r>
              <a:rPr lang="en-US" altLang="zh-CN" dirty="0"/>
              <a:t>[</a:t>
            </a:r>
            <a:r>
              <a:rPr lang="en-US" altLang="zh-CN" i="1" dirty="0">
                <a:sym typeface="Symbol"/>
              </a:rPr>
              <a:t></a:t>
            </a:r>
            <a:r>
              <a:rPr lang="en-US" altLang="zh-CN" dirty="0"/>
              <a:t>].</a:t>
            </a:r>
            <a:r>
              <a:rPr lang="en-US" altLang="zh-CN" dirty="0">
                <a:solidFill>
                  <a:srgbClr val="FF0000"/>
                </a:solidFill>
              </a:rPr>
              <a:t> </a:t>
            </a:r>
            <a:r>
              <a:rPr lang="en-US" altLang="zh-CN" dirty="0" smtClean="0"/>
              <a:t>T</a:t>
            </a:r>
            <a:r>
              <a:rPr lang="en-US" altLang="zh-CN" dirty="0" smtClean="0">
                <a:sym typeface="Symbol"/>
              </a:rPr>
              <a:t>he </a:t>
            </a:r>
            <a:r>
              <a:rPr lang="en-US" altLang="zh-CN" dirty="0" smtClean="0"/>
              <a:t>UBE </a:t>
            </a:r>
            <a:r>
              <a:rPr lang="en-US" altLang="zh-CN" dirty="0"/>
              <a:t>of the decoding error probability </a:t>
            </a:r>
            <a:r>
              <a:rPr lang="en-US" altLang="zh-CN" dirty="0" smtClean="0">
                <a:sym typeface="Symbol"/>
              </a:rPr>
              <a:t>is</a:t>
            </a:r>
            <a:endParaRPr lang="en-US" altLang="zh-CN" dirty="0">
              <a:sym typeface="Symbol"/>
            </a:endParaRPr>
          </a:p>
          <a:p>
            <a:pPr marL="0" lvl="1" indent="0">
              <a:buNone/>
            </a:pPr>
            <a:endParaRPr lang="en-US" altLang="zh-CN" sz="2400" dirty="0" smtClean="0"/>
          </a:p>
          <a:p>
            <a:pPr marL="0" lvl="1" indent="0">
              <a:buNone/>
            </a:pPr>
            <a:endParaRPr lang="en-US" altLang="zh-CN" sz="3200" i="1" dirty="0" smtClean="0"/>
          </a:p>
          <a:p>
            <a:pPr lvl="1"/>
            <a:r>
              <a:rPr lang="en-US" altLang="zh-CN" i="1" dirty="0" smtClean="0"/>
              <a:t> </a:t>
            </a:r>
            <a:r>
              <a:rPr lang="en-US" altLang="zh-CN" i="1" dirty="0" smtClean="0">
                <a:solidFill>
                  <a:srgbClr val="FF0000"/>
                </a:solidFill>
              </a:rPr>
              <a:t>K</a:t>
            </a:r>
            <a:r>
              <a:rPr lang="en-US" altLang="zh-CN" dirty="0" smtClean="0">
                <a:solidFill>
                  <a:srgbClr val="FF0000"/>
                </a:solidFill>
              </a:rPr>
              <a:t>(</a:t>
            </a:r>
            <a:r>
              <a:rPr lang="en-US" altLang="zh-CN" dirty="0">
                <a:solidFill>
                  <a:srgbClr val="FF0000"/>
                </a:solidFill>
                <a:sym typeface="Symbol"/>
              </a:rPr>
              <a:t>/</a:t>
            </a:r>
            <a:r>
              <a:rPr lang="en-US" altLang="zh-CN" dirty="0" smtClean="0">
                <a:solidFill>
                  <a:srgbClr val="FF0000"/>
                </a:solidFill>
                <a:sym typeface="Symbol"/>
              </a:rPr>
              <a:t>) </a:t>
            </a:r>
            <a:r>
              <a:rPr lang="en-US" altLang="zh-CN" dirty="0" smtClean="0">
                <a:sym typeface="Symbol"/>
              </a:rPr>
              <a:t>and </a:t>
            </a:r>
            <a:r>
              <a:rPr lang="en-US" altLang="zh-CN" i="1" dirty="0" smtClean="0">
                <a:solidFill>
                  <a:srgbClr val="FF0000"/>
                </a:solidFill>
                <a:sym typeface="Symbol"/>
              </a:rPr>
              <a:t>d</a:t>
            </a:r>
            <a:r>
              <a:rPr lang="en-US" altLang="zh-CN" dirty="0" smtClean="0">
                <a:solidFill>
                  <a:srgbClr val="FF0000"/>
                </a:solidFill>
                <a:sym typeface="Symbol"/>
              </a:rPr>
              <a:t>(</a:t>
            </a:r>
            <a:r>
              <a:rPr lang="en-US" altLang="zh-CN" dirty="0">
                <a:solidFill>
                  <a:srgbClr val="FF0000"/>
                </a:solidFill>
                <a:sym typeface="Symbol"/>
              </a:rPr>
              <a:t>/</a:t>
            </a:r>
            <a:r>
              <a:rPr lang="en-US" altLang="zh-CN" dirty="0" smtClean="0">
                <a:solidFill>
                  <a:srgbClr val="FF0000"/>
                </a:solidFill>
                <a:sym typeface="Symbol"/>
              </a:rPr>
              <a:t>) </a:t>
            </a:r>
            <a:r>
              <a:rPr lang="en-US" altLang="zh-CN" dirty="0" smtClean="0">
                <a:sym typeface="Symbol"/>
              </a:rPr>
              <a:t>are parameters for </a:t>
            </a:r>
            <a:r>
              <a:rPr lang="en-US" altLang="zh-CN" dirty="0">
                <a:sym typeface="Symbol"/>
              </a:rPr>
              <a:t>/</a:t>
            </a:r>
            <a:r>
              <a:rPr lang="en-US" altLang="zh-CN" dirty="0" smtClean="0">
                <a:sym typeface="Symbol"/>
              </a:rPr>
              <a:t>.</a:t>
            </a:r>
            <a:endParaRPr lang="en-US" altLang="zh-CN" dirty="0" smtClean="0"/>
          </a:p>
          <a:p>
            <a:pPr lvl="1"/>
            <a:r>
              <a:rPr lang="en-US" altLang="zh-CN" i="1" dirty="0" smtClean="0"/>
              <a:t> </a:t>
            </a:r>
            <a:r>
              <a:rPr lang="en-US" altLang="zh-CN" i="1" dirty="0" smtClean="0">
                <a:solidFill>
                  <a:srgbClr val="0000FF"/>
                </a:solidFill>
              </a:rPr>
              <a:t>N</a:t>
            </a:r>
            <a:r>
              <a:rPr lang="en-US" altLang="zh-CN" baseline="-25000" dirty="0" smtClean="0">
                <a:solidFill>
                  <a:srgbClr val="0000FF"/>
                </a:solidFill>
              </a:rPr>
              <a:t>0</a:t>
            </a:r>
            <a:r>
              <a:rPr lang="en-US" altLang="zh-CN" dirty="0" smtClean="0">
                <a:solidFill>
                  <a:srgbClr val="0000FF"/>
                </a:solidFill>
              </a:rPr>
              <a:t>(|</a:t>
            </a:r>
            <a:r>
              <a:rPr lang="el-GR" altLang="zh-CN" i="1" dirty="0" smtClean="0">
                <a:solidFill>
                  <a:srgbClr val="0000FF"/>
                </a:solidFill>
              </a:rPr>
              <a:t>α</a:t>
            </a:r>
            <a:r>
              <a:rPr lang="en-US" altLang="zh-CN" i="1" dirty="0" smtClean="0">
                <a:solidFill>
                  <a:srgbClr val="0000FF"/>
                </a:solidFill>
              </a:rPr>
              <a:t>|</a:t>
            </a:r>
            <a:r>
              <a:rPr lang="en-US" altLang="zh-CN" baseline="30000" dirty="0" smtClean="0">
                <a:solidFill>
                  <a:srgbClr val="0000FF"/>
                </a:solidFill>
              </a:rPr>
              <a:t>2</a:t>
            </a:r>
            <a:r>
              <a:rPr lang="en-US" altLang="zh-CN" dirty="0" smtClean="0">
                <a:solidFill>
                  <a:srgbClr val="0000FF"/>
                </a:solidFill>
              </a:rPr>
              <a:t> + </a:t>
            </a:r>
            <a:r>
              <a:rPr lang="en-US" altLang="zh-CN" i="1" dirty="0" smtClean="0">
                <a:solidFill>
                  <a:srgbClr val="0000FF"/>
                </a:solidFill>
              </a:rPr>
              <a:t>SNR</a:t>
            </a:r>
            <a:r>
              <a:rPr lang="en-US" altLang="zh-CN" dirty="0" smtClean="0">
                <a:solidFill>
                  <a:srgbClr val="0000FF"/>
                </a:solidFill>
              </a:rPr>
              <a:t>||</a:t>
            </a:r>
            <a:r>
              <a:rPr lang="el-GR" altLang="zh-CN" i="1" dirty="0" smtClean="0">
                <a:solidFill>
                  <a:srgbClr val="0000FF"/>
                </a:solidFill>
              </a:rPr>
              <a:t>α</a:t>
            </a:r>
            <a:r>
              <a:rPr lang="en-US" altLang="zh-CN" b="1" dirty="0" smtClean="0">
                <a:solidFill>
                  <a:srgbClr val="0000FF"/>
                </a:solidFill>
              </a:rPr>
              <a:t>h</a:t>
            </a:r>
            <a:r>
              <a:rPr lang="en-US" altLang="zh-CN" i="1" dirty="0" smtClean="0">
                <a:solidFill>
                  <a:srgbClr val="0000FF"/>
                </a:solidFill>
              </a:rPr>
              <a:t> – </a:t>
            </a:r>
            <a:r>
              <a:rPr lang="en-US" altLang="zh-CN" b="1" dirty="0" smtClean="0">
                <a:solidFill>
                  <a:srgbClr val="0000FF"/>
                </a:solidFill>
              </a:rPr>
              <a:t>a</a:t>
            </a:r>
            <a:r>
              <a:rPr lang="en-US" altLang="zh-CN" dirty="0" smtClean="0">
                <a:solidFill>
                  <a:srgbClr val="0000FF"/>
                </a:solidFill>
              </a:rPr>
              <a:t>||</a:t>
            </a:r>
            <a:r>
              <a:rPr lang="en-US" altLang="zh-CN" baseline="30000" dirty="0" smtClean="0">
                <a:solidFill>
                  <a:srgbClr val="0000FF"/>
                </a:solidFill>
              </a:rPr>
              <a:t>2</a:t>
            </a:r>
            <a:r>
              <a:rPr lang="en-US" altLang="zh-CN" dirty="0" smtClean="0">
                <a:solidFill>
                  <a:srgbClr val="0000FF"/>
                </a:solidFill>
              </a:rPr>
              <a:t>)</a:t>
            </a:r>
            <a:r>
              <a:rPr lang="en-US" altLang="zh-CN" dirty="0" smtClean="0"/>
              <a:t> = </a:t>
            </a:r>
            <a:r>
              <a:rPr lang="en-US" altLang="zh-CN" dirty="0" smtClean="0">
                <a:solidFill>
                  <a:srgbClr val="0000FF"/>
                </a:solidFill>
              </a:rPr>
              <a:t>variance of effective noise</a:t>
            </a:r>
            <a:r>
              <a:rPr lang="en-US" altLang="zh-CN" dirty="0" smtClean="0"/>
              <a:t>.</a:t>
            </a:r>
          </a:p>
          <a:p>
            <a:pPr lvl="1"/>
            <a:r>
              <a:rPr lang="en-US" altLang="zh-CN" i="1" dirty="0" smtClean="0">
                <a:sym typeface="Symbol"/>
              </a:rPr>
              <a:t>Minimum variance criterion </a:t>
            </a:r>
            <a:r>
              <a:rPr lang="en-US" altLang="zh-CN" dirty="0" smtClean="0">
                <a:sym typeface="Symbol"/>
              </a:rPr>
              <a:t>for choosing optimal </a:t>
            </a:r>
            <a:r>
              <a:rPr lang="el-GR" altLang="zh-CN" i="1" dirty="0" smtClean="0"/>
              <a:t>α</a:t>
            </a:r>
            <a:r>
              <a:rPr lang="en-US" altLang="zh-CN" i="1" dirty="0" smtClean="0"/>
              <a:t> </a:t>
            </a:r>
            <a:r>
              <a:rPr lang="en-US" altLang="zh-CN" dirty="0" smtClean="0"/>
              <a:t>and</a:t>
            </a:r>
            <a:r>
              <a:rPr lang="en-US" altLang="zh-CN" i="1" dirty="0" smtClean="0"/>
              <a:t> </a:t>
            </a:r>
            <a:r>
              <a:rPr lang="en-US" altLang="zh-CN" b="1" dirty="0" smtClean="0"/>
              <a:t>a</a:t>
            </a:r>
            <a:r>
              <a:rPr lang="en-US" altLang="zh-CN" dirty="0" smtClean="0"/>
              <a:t>.</a:t>
            </a:r>
          </a:p>
          <a:p>
            <a:pPr marL="0" lvl="1" indent="0">
              <a:buNone/>
            </a:pPr>
            <a:endParaRPr lang="en-US" altLang="zh-CN" sz="1800" dirty="0" smtClean="0">
              <a:sym typeface="Symbol"/>
            </a:endParaRPr>
          </a:p>
          <a:p>
            <a:pPr marL="0" lvl="1" indent="0">
              <a:buNone/>
            </a:pPr>
            <a:endParaRPr lang="en-US" altLang="zh-CN" sz="2400" dirty="0" smtClean="0"/>
          </a:p>
        </p:txBody>
      </p:sp>
      <p:sp>
        <p:nvSpPr>
          <p:cNvPr id="4" name="Slide Number Placeholder 3"/>
          <p:cNvSpPr>
            <a:spLocks noGrp="1"/>
          </p:cNvSpPr>
          <p:nvPr>
            <p:ph type="sldNum" sz="quarter" idx="10"/>
          </p:nvPr>
        </p:nvSpPr>
        <p:spPr/>
        <p:txBody>
          <a:bodyPr/>
          <a:lstStyle/>
          <a:p>
            <a:pPr>
              <a:defRPr/>
            </a:pPr>
            <a:fld id="{E856EBEC-7BE2-4B15-88BC-F34BB066B340}" type="slidenum">
              <a:rPr lang="en-US" altLang="zh-CN" smtClean="0"/>
              <a:pPr>
                <a:defRPr/>
              </a:pPr>
              <a:t>30</a:t>
            </a:fld>
            <a:endParaRPr lang="en-US" altLang="zh-CN"/>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Object 5"/>
          <p:cNvGraphicFramePr>
            <a:graphicFrameLocks noChangeAspect="1"/>
          </p:cNvGraphicFramePr>
          <p:nvPr>
            <p:extLst>
              <p:ext uri="{D42A27DB-BD31-4B8C-83A1-F6EECF244321}">
                <p14:modId xmlns:p14="http://schemas.microsoft.com/office/powerpoint/2010/main" val="3639603640"/>
              </p:ext>
            </p:extLst>
          </p:nvPr>
        </p:nvGraphicFramePr>
        <p:xfrm>
          <a:off x="1362075" y="1916832"/>
          <a:ext cx="6399213" cy="1042988"/>
        </p:xfrm>
        <a:graphic>
          <a:graphicData uri="http://schemas.openxmlformats.org/presentationml/2006/ole">
            <mc:AlternateContent xmlns:mc="http://schemas.openxmlformats.org/markup-compatibility/2006">
              <mc:Choice xmlns:v="urn:schemas-microsoft-com:vml" Requires="v">
                <p:oleObj spid="_x0000_s187427" name="Equation" r:id="rId4" imgW="2882880" imgH="469800" progId="Equation.DSMT4">
                  <p:embed/>
                </p:oleObj>
              </mc:Choice>
              <mc:Fallback>
                <p:oleObj name="Equation" r:id="rId4" imgW="2882880" imgH="469800" progId="Equation.DSMT4">
                  <p:embed/>
                  <p:pic>
                    <p:nvPicPr>
                      <p:cNvPr id="0" name=""/>
                      <p:cNvPicPr>
                        <a:picLocks noChangeAspect="1" noChangeArrowheads="1"/>
                      </p:cNvPicPr>
                      <p:nvPr/>
                    </p:nvPicPr>
                    <p:blipFill>
                      <a:blip r:embed="rId5"/>
                      <a:srcRect/>
                      <a:stretch>
                        <a:fillRect/>
                      </a:stretch>
                    </p:blipFill>
                    <p:spPr bwMode="auto">
                      <a:xfrm>
                        <a:off x="1362075" y="1916832"/>
                        <a:ext cx="6399213" cy="1042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2654"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5408" y="5085184"/>
            <a:ext cx="2668727"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a:spLocks noGrp="1"/>
          </p:cNvSpPr>
          <p:nvPr>
            <p:ph type="title"/>
          </p:nvPr>
        </p:nvSpPr>
        <p:spPr>
          <a:xfrm>
            <a:off x="457200" y="116632"/>
            <a:ext cx="8229600" cy="778098"/>
          </a:xfrm>
        </p:spPr>
        <p:txBody>
          <a:bodyPr>
            <a:normAutofit/>
          </a:bodyPr>
          <a:lstStyle/>
          <a:p>
            <a:r>
              <a:rPr lang="en-US" altLang="zh-CN" sz="2900" dirty="0" smtClean="0"/>
              <a:t>Optimal choice of </a:t>
            </a:r>
            <a:r>
              <a:rPr lang="el-GR" altLang="zh-CN" sz="2800" i="1" dirty="0" smtClean="0">
                <a:effectLst/>
                <a:latin typeface="Times New Roman" pitchFamily="18" charset="0"/>
                <a:cs typeface="Times New Roman" pitchFamily="18" charset="0"/>
              </a:rPr>
              <a:t>α</a:t>
            </a:r>
            <a:r>
              <a:rPr lang="en-US" altLang="zh-CN" sz="2900" dirty="0"/>
              <a:t>,</a:t>
            </a:r>
            <a:r>
              <a:rPr lang="el-GR" altLang="zh-CN" sz="2900" dirty="0"/>
              <a:t> </a:t>
            </a:r>
            <a:r>
              <a:rPr lang="en-US" altLang="zh-CN" sz="2900" dirty="0"/>
              <a:t>a</a:t>
            </a:r>
            <a:endParaRPr lang="zh-CN" altLang="en-US" sz="2900" dirty="0"/>
          </a:p>
        </p:txBody>
      </p:sp>
    </p:spTree>
    <p:extLst>
      <p:ext uri="{BB962C8B-B14F-4D97-AF65-F5344CB8AC3E}">
        <p14:creationId xmlns:p14="http://schemas.microsoft.com/office/powerpoint/2010/main" val="157658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2900" dirty="0" smtClean="0"/>
              <a:t>Optimal choice of </a:t>
            </a:r>
            <a:r>
              <a:rPr lang="en-US" altLang="zh-CN" sz="2900" b="1" dirty="0" smtClean="0">
                <a:solidFill>
                  <a:srgbClr val="FF0000"/>
                </a:solidFill>
                <a:effectLst/>
                <a:latin typeface="Times New Roman" pitchFamily="18" charset="0"/>
                <a:cs typeface="Times New Roman" pitchFamily="18" charset="0"/>
              </a:rPr>
              <a:t>a</a:t>
            </a:r>
            <a:endParaRPr lang="zh-CN" altLang="en-US" sz="2900" b="1" dirty="0">
              <a:solidFill>
                <a:srgbClr val="FF0000"/>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403156" y="980728"/>
            <a:ext cx="8201292" cy="4896544"/>
          </a:xfrm>
        </p:spPr>
        <p:txBody>
          <a:bodyPr/>
          <a:lstStyle/>
          <a:p>
            <a:pPr marL="0" lvl="1" indent="0">
              <a:buNone/>
            </a:pPr>
            <a:r>
              <a:rPr lang="en-US" altLang="zh-CN" b="1" dirty="0" smtClean="0"/>
              <a:t>Theorem.</a:t>
            </a:r>
            <a:r>
              <a:rPr lang="en-US" altLang="zh-CN" dirty="0" smtClean="0"/>
              <a:t> </a:t>
            </a:r>
            <a:r>
              <a:rPr lang="en-US" altLang="zh-CN" dirty="0"/>
              <a:t>Consider an LNC </a:t>
            </a:r>
            <a:r>
              <a:rPr lang="en-US" altLang="zh-CN" dirty="0">
                <a:sym typeface="Symbol"/>
              </a:rPr>
              <a:t>/ </a:t>
            </a:r>
            <a:r>
              <a:rPr lang="en-US" altLang="zh-CN" dirty="0"/>
              <a:t>over </a:t>
            </a:r>
            <a:r>
              <a:rPr lang="en-US" altLang="zh-CN" i="1" dirty="0"/>
              <a:t>R</a:t>
            </a:r>
            <a:r>
              <a:rPr lang="en-US" altLang="zh-CN" dirty="0"/>
              <a:t> =  </a:t>
            </a:r>
            <a:r>
              <a:rPr lang="en-US" altLang="zh-CN" dirty="0">
                <a:latin typeface="Euclid Math Two" pitchFamily="18" charset="2"/>
              </a:rPr>
              <a:t>Z</a:t>
            </a:r>
            <a:r>
              <a:rPr lang="en-US" altLang="zh-CN" dirty="0"/>
              <a:t>[</a:t>
            </a:r>
            <a:r>
              <a:rPr lang="en-US" altLang="zh-CN" i="1" dirty="0">
                <a:sym typeface="Symbol"/>
              </a:rPr>
              <a:t>i</a:t>
            </a:r>
            <a:r>
              <a:rPr lang="en-US" altLang="zh-CN" dirty="0">
                <a:sym typeface="Symbol"/>
              </a:rPr>
              <a:t>]</a:t>
            </a:r>
            <a:r>
              <a:rPr lang="en-US" altLang="zh-CN" dirty="0"/>
              <a:t> or </a:t>
            </a:r>
            <a:r>
              <a:rPr lang="en-US" altLang="zh-CN" dirty="0">
                <a:latin typeface="Euclid Math Two" pitchFamily="18" charset="2"/>
              </a:rPr>
              <a:t>Z</a:t>
            </a:r>
            <a:r>
              <a:rPr lang="en-US" altLang="zh-CN" dirty="0"/>
              <a:t>[</a:t>
            </a:r>
            <a:r>
              <a:rPr lang="en-US" altLang="zh-CN" i="1" dirty="0">
                <a:sym typeface="Symbol"/>
              </a:rPr>
              <a:t></a:t>
            </a:r>
            <a:r>
              <a:rPr lang="en-US" altLang="zh-CN" dirty="0"/>
              <a:t>].</a:t>
            </a:r>
            <a:r>
              <a:rPr lang="en-US" altLang="zh-CN" dirty="0">
                <a:solidFill>
                  <a:srgbClr val="FF0000"/>
                </a:solidFill>
              </a:rPr>
              <a:t> </a:t>
            </a:r>
            <a:r>
              <a:rPr lang="en-US" altLang="zh-CN" dirty="0" smtClean="0"/>
              <a:t>T</a:t>
            </a:r>
            <a:r>
              <a:rPr lang="en-US" altLang="zh-CN" dirty="0" smtClean="0">
                <a:sym typeface="Symbol"/>
              </a:rPr>
              <a:t>he </a:t>
            </a:r>
            <a:r>
              <a:rPr lang="en-US" altLang="zh-CN" dirty="0" smtClean="0"/>
              <a:t>UBE </a:t>
            </a:r>
            <a:r>
              <a:rPr lang="en-US" altLang="zh-CN" dirty="0"/>
              <a:t>of the decoding error probability </a:t>
            </a:r>
            <a:r>
              <a:rPr lang="en-US" altLang="zh-CN" dirty="0" smtClean="0">
                <a:sym typeface="Symbol"/>
              </a:rPr>
              <a:t>is</a:t>
            </a:r>
            <a:endParaRPr lang="en-US" altLang="zh-CN" dirty="0">
              <a:sym typeface="Symbol"/>
            </a:endParaRPr>
          </a:p>
          <a:p>
            <a:pPr marL="0" lvl="1" indent="0">
              <a:buNone/>
            </a:pPr>
            <a:endParaRPr lang="en-US" altLang="zh-CN" sz="3600" dirty="0" smtClean="0"/>
          </a:p>
          <a:p>
            <a:pPr marL="0" lvl="1" indent="0">
              <a:buNone/>
            </a:pPr>
            <a:endParaRPr lang="en-US" altLang="zh-CN" dirty="0"/>
          </a:p>
          <a:p>
            <a:pPr marL="0" lvl="1" indent="0">
              <a:buNone/>
            </a:pPr>
            <a:r>
              <a:rPr lang="en-US" altLang="zh-CN" dirty="0" smtClean="0"/>
              <a:t>where </a:t>
            </a:r>
            <a:r>
              <a:rPr lang="en-US" altLang="zh-CN" b="1" dirty="0" smtClean="0"/>
              <a:t>M</a:t>
            </a:r>
            <a:r>
              <a:rPr lang="en-US" altLang="zh-CN" dirty="0" smtClean="0"/>
              <a:t> = </a:t>
            </a:r>
          </a:p>
          <a:p>
            <a:pPr lvl="1"/>
            <a:endParaRPr lang="en-US" altLang="zh-CN" sz="1200" dirty="0" smtClean="0"/>
          </a:p>
          <a:p>
            <a:pPr lvl="1"/>
            <a:r>
              <a:rPr lang="en-US" altLang="zh-CN" dirty="0" smtClean="0"/>
              <a:t>Since</a:t>
            </a:r>
            <a:r>
              <a:rPr lang="en-US" altLang="zh-CN" i="1" dirty="0" smtClean="0"/>
              <a:t> </a:t>
            </a:r>
            <a:r>
              <a:rPr lang="en-US" altLang="zh-CN" b="1" dirty="0" smtClean="0"/>
              <a:t>M</a:t>
            </a:r>
            <a:r>
              <a:rPr lang="en-US" altLang="zh-CN" i="1" dirty="0" smtClean="0"/>
              <a:t> </a:t>
            </a:r>
            <a:r>
              <a:rPr lang="en-US" altLang="zh-CN" dirty="0" smtClean="0"/>
              <a:t>is </a:t>
            </a:r>
            <a:r>
              <a:rPr lang="en-US" altLang="zh-CN" dirty="0" err="1" smtClean="0"/>
              <a:t>Hermitian</a:t>
            </a:r>
            <a:r>
              <a:rPr lang="en-US" altLang="zh-CN" dirty="0" smtClean="0"/>
              <a:t> and positive-definite, </a:t>
            </a:r>
            <a:r>
              <a:rPr lang="en-US" altLang="zh-CN" b="1" dirty="0" smtClean="0"/>
              <a:t>M</a:t>
            </a:r>
            <a:r>
              <a:rPr lang="en-US" altLang="zh-CN" dirty="0" smtClean="0"/>
              <a:t> = </a:t>
            </a:r>
            <a:r>
              <a:rPr lang="en-US" altLang="zh-CN" b="1" dirty="0" smtClean="0"/>
              <a:t>LL</a:t>
            </a:r>
            <a:r>
              <a:rPr lang="en-US" altLang="zh-CN" dirty="0" smtClean="0"/>
              <a:t>*</a:t>
            </a:r>
          </a:p>
          <a:p>
            <a:pPr lvl="1"/>
            <a:r>
              <a:rPr lang="en-US" altLang="zh-CN" dirty="0"/>
              <a:t> </a:t>
            </a:r>
          </a:p>
        </p:txBody>
      </p:sp>
      <p:sp>
        <p:nvSpPr>
          <p:cNvPr id="4" name="Slide Number Placeholder 3"/>
          <p:cNvSpPr>
            <a:spLocks noGrp="1"/>
          </p:cNvSpPr>
          <p:nvPr>
            <p:ph type="sldNum" sz="quarter" idx="10"/>
          </p:nvPr>
        </p:nvSpPr>
        <p:spPr/>
        <p:txBody>
          <a:bodyPr/>
          <a:lstStyle/>
          <a:p>
            <a:pPr>
              <a:defRPr/>
            </a:pPr>
            <a:fld id="{E856EBEC-7BE2-4B15-88BC-F34BB066B340}" type="slidenum">
              <a:rPr lang="en-US" altLang="zh-CN" smtClean="0"/>
              <a:pPr>
                <a:defRPr/>
              </a:pPr>
              <a:t>31</a:t>
            </a:fld>
            <a:endParaRPr lang="en-US" altLang="zh-CN"/>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Object 5"/>
          <p:cNvGraphicFramePr>
            <a:graphicFrameLocks noChangeAspect="1"/>
          </p:cNvGraphicFramePr>
          <p:nvPr>
            <p:extLst>
              <p:ext uri="{D42A27DB-BD31-4B8C-83A1-F6EECF244321}">
                <p14:modId xmlns:p14="http://schemas.microsoft.com/office/powerpoint/2010/main" val="955025477"/>
              </p:ext>
            </p:extLst>
          </p:nvPr>
        </p:nvGraphicFramePr>
        <p:xfrm>
          <a:off x="2249488" y="2033160"/>
          <a:ext cx="4789980" cy="963792"/>
        </p:xfrm>
        <a:graphic>
          <a:graphicData uri="http://schemas.openxmlformats.org/presentationml/2006/ole">
            <mc:AlternateContent xmlns:mc="http://schemas.openxmlformats.org/markup-compatibility/2006">
              <mc:Choice xmlns:v="urn:schemas-microsoft-com:vml" Requires="v">
                <p:oleObj spid="_x0000_s177457" name="Equation" r:id="rId4" imgW="2082600" imgH="419040" progId="">
                  <p:embed/>
                </p:oleObj>
              </mc:Choice>
              <mc:Fallback>
                <p:oleObj name="Equation" r:id="rId4" imgW="2082600" imgH="4190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9488" y="2033160"/>
                        <a:ext cx="4789980" cy="9637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367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712" y="3212976"/>
            <a:ext cx="3124836" cy="609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2444821015"/>
              </p:ext>
            </p:extLst>
          </p:nvPr>
        </p:nvGraphicFramePr>
        <p:xfrm>
          <a:off x="1769264" y="4725142"/>
          <a:ext cx="4818960" cy="963792"/>
        </p:xfrm>
        <a:graphic>
          <a:graphicData uri="http://schemas.openxmlformats.org/presentationml/2006/ole">
            <mc:AlternateContent xmlns:mc="http://schemas.openxmlformats.org/markup-compatibility/2006">
              <mc:Choice xmlns:v="urn:schemas-microsoft-com:vml" Requires="v">
                <p:oleObj spid="_x0000_s177458" name="Equation" r:id="rId7" imgW="2095200" imgH="419040" progId="">
                  <p:embed/>
                </p:oleObj>
              </mc:Choice>
              <mc:Fallback>
                <p:oleObj name="Equation" r:id="rId7" imgW="2095200" imgH="41904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9264" y="4725142"/>
                        <a:ext cx="4818960" cy="9637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300107333"/>
              </p:ext>
            </p:extLst>
          </p:nvPr>
        </p:nvGraphicFramePr>
        <p:xfrm>
          <a:off x="3657600" y="5661025"/>
          <a:ext cx="2868612" cy="771525"/>
        </p:xfrm>
        <a:graphic>
          <a:graphicData uri="http://schemas.openxmlformats.org/presentationml/2006/ole">
            <mc:AlternateContent xmlns:mc="http://schemas.openxmlformats.org/markup-compatibility/2006">
              <mc:Choice xmlns:v="urn:schemas-microsoft-com:vml" Requires="v">
                <p:oleObj spid="_x0000_s177459" name="Equation" r:id="rId9" imgW="1231560" imgH="330120" progId="">
                  <p:embed/>
                </p:oleObj>
              </mc:Choice>
              <mc:Fallback>
                <p:oleObj name="Equation" r:id="rId9" imgW="1231560" imgH="33012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7600" y="5661025"/>
                        <a:ext cx="2868612"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6705600" y="5715000"/>
            <a:ext cx="2170787" cy="461665"/>
          </a:xfrm>
          <a:prstGeom prst="rect">
            <a:avLst/>
          </a:prstGeom>
        </p:spPr>
        <p:txBody>
          <a:bodyPr wrap="none">
            <a:spAutoFit/>
          </a:bodyPr>
          <a:lstStyle/>
          <a:p>
            <a:r>
              <a:rPr lang="en-US" altLang="zh-CN" sz="2400" dirty="0">
                <a:latin typeface="Times New Roman" pitchFamily="18" charset="0"/>
                <a:cs typeface="Times New Roman" pitchFamily="18" charset="0"/>
              </a:rPr>
              <a:t>lattice </a:t>
            </a:r>
            <a:r>
              <a:rPr lang="en-US" altLang="zh-CN" sz="2400" dirty="0" smtClean="0">
                <a:latin typeface="Times New Roman" pitchFamily="18" charset="0"/>
                <a:cs typeface="Times New Roman" pitchFamily="18" charset="0"/>
              </a:rPr>
              <a:t>reduction</a:t>
            </a:r>
            <a:endParaRPr lang="zh-CN" alt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24266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2900" dirty="0" smtClean="0"/>
              <a:t>Lattice reduction</a:t>
            </a:r>
            <a:endParaRPr lang="zh-CN" altLang="en-US" sz="2900" b="1" dirty="0">
              <a:solidFill>
                <a:srgbClr val="FF0000"/>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403156" y="980728"/>
            <a:ext cx="8359844" cy="5544616"/>
          </a:xfrm>
        </p:spPr>
        <p:txBody>
          <a:bodyPr/>
          <a:lstStyle/>
          <a:p>
            <a:pPr lvl="1"/>
            <a:r>
              <a:rPr lang="en-US" altLang="zh-CN" dirty="0" smtClean="0"/>
              <a:t>In general, given an </a:t>
            </a:r>
            <a:r>
              <a:rPr lang="en-US" altLang="zh-CN" i="1" dirty="0" smtClean="0"/>
              <a:t>R</a:t>
            </a:r>
            <a:r>
              <a:rPr lang="en-US" altLang="zh-CN" dirty="0" smtClean="0"/>
              <a:t>-lattice </a:t>
            </a:r>
            <a:r>
              <a:rPr lang="en-US" altLang="zh-CN" dirty="0" smtClean="0">
                <a:sym typeface="Symbol"/>
              </a:rPr>
              <a:t> generated by a basis {</a:t>
            </a:r>
            <a:r>
              <a:rPr lang="en-US" altLang="zh-CN" b="1" dirty="0" smtClean="0">
                <a:sym typeface="Symbol"/>
              </a:rPr>
              <a:t>v</a:t>
            </a:r>
            <a:r>
              <a:rPr lang="en-US" altLang="zh-CN" baseline="-25000" dirty="0" smtClean="0">
                <a:sym typeface="Symbol"/>
              </a:rPr>
              <a:t>1</a:t>
            </a:r>
            <a:r>
              <a:rPr lang="en-US" altLang="zh-CN" dirty="0">
                <a:sym typeface="Symbol"/>
              </a:rPr>
              <a:t>, …, </a:t>
            </a:r>
            <a:r>
              <a:rPr lang="en-US" altLang="zh-CN" b="1" dirty="0" err="1" smtClean="0">
                <a:sym typeface="Symbol"/>
              </a:rPr>
              <a:t>v</a:t>
            </a:r>
            <a:r>
              <a:rPr lang="en-US" altLang="zh-CN" i="1" baseline="-25000" dirty="0" err="1" smtClean="0">
                <a:sym typeface="Symbol"/>
              </a:rPr>
              <a:t>L</a:t>
            </a:r>
            <a:r>
              <a:rPr lang="en-US" altLang="zh-CN" dirty="0" smtClean="0">
                <a:sym typeface="Symbol"/>
              </a:rPr>
              <a:t>}, a lattice reduction algorithm aims to find another basis </a:t>
            </a:r>
            <a:br>
              <a:rPr lang="en-US" altLang="zh-CN" dirty="0" smtClean="0">
                <a:sym typeface="Symbol"/>
              </a:rPr>
            </a:br>
            <a:r>
              <a:rPr lang="en-US" altLang="zh-CN" dirty="0" smtClean="0">
                <a:sym typeface="Symbol"/>
              </a:rPr>
              <a:t>{</a:t>
            </a:r>
            <a:r>
              <a:rPr lang="en-US" altLang="zh-CN" b="1" dirty="0" smtClean="0">
                <a:sym typeface="Symbol"/>
              </a:rPr>
              <a:t>u</a:t>
            </a:r>
            <a:r>
              <a:rPr lang="en-US" altLang="zh-CN" baseline="-25000" dirty="0" smtClean="0">
                <a:sym typeface="Symbol"/>
              </a:rPr>
              <a:t>1</a:t>
            </a:r>
            <a:r>
              <a:rPr lang="en-US" altLang="zh-CN" dirty="0" smtClean="0">
                <a:sym typeface="Symbol"/>
              </a:rPr>
              <a:t>, …, </a:t>
            </a:r>
            <a:r>
              <a:rPr lang="en-US" altLang="zh-CN" b="1" dirty="0" err="1" smtClean="0">
                <a:sym typeface="Symbol"/>
              </a:rPr>
              <a:t>u</a:t>
            </a:r>
            <a:r>
              <a:rPr lang="en-US" altLang="zh-CN" i="1" baseline="-25000" dirty="0" err="1" smtClean="0">
                <a:sym typeface="Symbol"/>
              </a:rPr>
              <a:t>L</a:t>
            </a:r>
            <a:r>
              <a:rPr lang="en-US" altLang="zh-CN" dirty="0" smtClean="0">
                <a:sym typeface="Symbol"/>
              </a:rPr>
              <a:t>} </a:t>
            </a:r>
            <a:r>
              <a:rPr lang="en-US" altLang="zh-CN" dirty="0" err="1" smtClean="0">
                <a:sym typeface="Symbol"/>
              </a:rPr>
              <a:t>s.t.</a:t>
            </a:r>
            <a:r>
              <a:rPr lang="en-US" altLang="zh-CN" dirty="0" smtClean="0">
                <a:sym typeface="Symbol"/>
              </a:rPr>
              <a:t> </a:t>
            </a:r>
          </a:p>
          <a:p>
            <a:pPr lvl="2"/>
            <a:r>
              <a:rPr lang="en-US" altLang="zh-CN" b="1" dirty="0" smtClean="0">
                <a:sym typeface="Symbol"/>
              </a:rPr>
              <a:t>u</a:t>
            </a:r>
            <a:r>
              <a:rPr lang="en-US" altLang="zh-CN" baseline="-25000" dirty="0" smtClean="0">
                <a:sym typeface="Symbol"/>
              </a:rPr>
              <a:t>1</a:t>
            </a:r>
            <a:r>
              <a:rPr lang="en-US" altLang="zh-CN" dirty="0" smtClean="0">
                <a:sym typeface="Symbol"/>
              </a:rPr>
              <a:t> is the shortest nonzero vector in </a:t>
            </a:r>
            <a:endParaRPr lang="en-US" altLang="zh-CN" i="1" dirty="0">
              <a:sym typeface="Symbol"/>
            </a:endParaRPr>
          </a:p>
          <a:p>
            <a:pPr lvl="2"/>
            <a:r>
              <a:rPr lang="en-US" altLang="zh-CN" b="1" dirty="0" smtClean="0">
                <a:sym typeface="Symbol"/>
              </a:rPr>
              <a:t>u</a:t>
            </a:r>
            <a:r>
              <a:rPr lang="en-US" altLang="zh-CN" baseline="-25000" dirty="0" smtClean="0">
                <a:sym typeface="Symbol"/>
              </a:rPr>
              <a:t>2</a:t>
            </a:r>
            <a:r>
              <a:rPr lang="en-US" altLang="zh-CN" dirty="0" smtClean="0">
                <a:sym typeface="Symbol"/>
              </a:rPr>
              <a:t> </a:t>
            </a:r>
            <a:r>
              <a:rPr lang="en-US" altLang="zh-CN" dirty="0">
                <a:sym typeface="Symbol"/>
              </a:rPr>
              <a:t>is the shortest </a:t>
            </a:r>
            <a:r>
              <a:rPr lang="en-US" altLang="zh-CN" dirty="0" smtClean="0">
                <a:sym typeface="Symbol"/>
              </a:rPr>
              <a:t>vector </a:t>
            </a:r>
            <a:r>
              <a:rPr lang="en-US" altLang="zh-CN" dirty="0">
                <a:sym typeface="Symbol"/>
              </a:rPr>
              <a:t>in </a:t>
            </a:r>
            <a:r>
              <a:rPr lang="en-US" altLang="zh-CN" dirty="0" smtClean="0">
                <a:sym typeface="Symbol"/>
              </a:rPr>
              <a:t>\</a:t>
            </a:r>
            <a:r>
              <a:rPr lang="en-US" altLang="zh-CN" b="1" dirty="0" smtClean="0">
                <a:sym typeface="Symbol"/>
              </a:rPr>
              <a:t>u</a:t>
            </a:r>
            <a:r>
              <a:rPr lang="en-US" altLang="zh-CN" baseline="-25000" dirty="0" smtClean="0">
                <a:sym typeface="Symbol"/>
              </a:rPr>
              <a:t>1</a:t>
            </a:r>
            <a:r>
              <a:rPr lang="en-US" altLang="zh-CN" dirty="0" smtClean="0">
                <a:sym typeface="Symbol"/>
              </a:rPr>
              <a:t>  …</a:t>
            </a:r>
          </a:p>
          <a:p>
            <a:pPr lvl="1"/>
            <a:r>
              <a:rPr lang="en-US" altLang="zh-CN" i="1" dirty="0" smtClean="0">
                <a:sym typeface="Symbol"/>
              </a:rPr>
              <a:t>L</a:t>
            </a:r>
            <a:r>
              <a:rPr lang="en-US" altLang="zh-CN" dirty="0" smtClean="0">
                <a:sym typeface="Symbol"/>
              </a:rPr>
              <a:t> = 2: efficiently solved (over </a:t>
            </a:r>
            <a:r>
              <a:rPr lang="en-US" altLang="zh-CN" dirty="0">
                <a:latin typeface="Euclid Math Two" pitchFamily="18" charset="2"/>
                <a:sym typeface="Symbol"/>
              </a:rPr>
              <a:t>Z</a:t>
            </a:r>
            <a:r>
              <a:rPr lang="en-US" altLang="zh-CN" dirty="0" smtClean="0">
                <a:sym typeface="Symbol"/>
              </a:rPr>
              <a:t>-lattice) by </a:t>
            </a:r>
            <a:r>
              <a:rPr lang="en-US" altLang="zh-CN" dirty="0" err="1" smtClean="0">
                <a:solidFill>
                  <a:srgbClr val="FF0000"/>
                </a:solidFill>
                <a:sym typeface="Symbol"/>
              </a:rPr>
              <a:t>Guassian</a:t>
            </a:r>
            <a:r>
              <a:rPr lang="en-US" altLang="zh-CN" dirty="0" smtClean="0">
                <a:solidFill>
                  <a:srgbClr val="FF0000"/>
                </a:solidFill>
                <a:sym typeface="Symbol"/>
              </a:rPr>
              <a:t> reduction algorithm</a:t>
            </a:r>
            <a:r>
              <a:rPr lang="en-US" altLang="zh-CN" dirty="0" smtClean="0">
                <a:sym typeface="Symbol"/>
              </a:rPr>
              <a:t>, which is generalized to over </a:t>
            </a:r>
            <a:r>
              <a:rPr lang="en-US" altLang="zh-CN" dirty="0" smtClean="0">
                <a:latin typeface="Euclid Math Two" pitchFamily="18" charset="2"/>
                <a:sym typeface="Symbol"/>
              </a:rPr>
              <a:t>Z</a:t>
            </a:r>
            <a:r>
              <a:rPr lang="en-US" altLang="zh-CN" dirty="0" smtClean="0">
                <a:sym typeface="Symbol"/>
              </a:rPr>
              <a:t>[</a:t>
            </a:r>
            <a:r>
              <a:rPr lang="en-US" altLang="zh-CN" i="1" dirty="0" smtClean="0">
                <a:sym typeface="Symbol"/>
              </a:rPr>
              <a:t>i</a:t>
            </a:r>
            <a:r>
              <a:rPr lang="en-US" altLang="zh-CN" dirty="0" smtClean="0">
                <a:sym typeface="Symbol"/>
              </a:rPr>
              <a:t>]- and </a:t>
            </a:r>
            <a:r>
              <a:rPr lang="en-US" altLang="zh-CN" dirty="0">
                <a:latin typeface="Euclid Math Two" pitchFamily="18" charset="2"/>
                <a:sym typeface="Symbol"/>
              </a:rPr>
              <a:t>Z</a:t>
            </a:r>
            <a:r>
              <a:rPr lang="en-US" altLang="zh-CN" dirty="0" smtClean="0">
                <a:sym typeface="Symbol"/>
              </a:rPr>
              <a:t>[</a:t>
            </a:r>
            <a:r>
              <a:rPr lang="en-US" altLang="zh-CN" i="1" dirty="0" smtClean="0">
                <a:sym typeface="Symbol"/>
              </a:rPr>
              <a:t></a:t>
            </a:r>
            <a:r>
              <a:rPr lang="en-US" altLang="zh-CN" dirty="0" smtClean="0">
                <a:sym typeface="Symbol"/>
              </a:rPr>
              <a:t>]-lattices.</a:t>
            </a:r>
          </a:p>
        </p:txBody>
      </p:sp>
      <p:sp>
        <p:nvSpPr>
          <p:cNvPr id="4" name="Slide Number Placeholder 3"/>
          <p:cNvSpPr>
            <a:spLocks noGrp="1"/>
          </p:cNvSpPr>
          <p:nvPr>
            <p:ph type="sldNum" sz="quarter" idx="10"/>
          </p:nvPr>
        </p:nvSpPr>
        <p:spPr/>
        <p:txBody>
          <a:bodyPr/>
          <a:lstStyle/>
          <a:p>
            <a:pPr>
              <a:defRPr/>
            </a:pPr>
            <a:fld id="{E856EBEC-7BE2-4B15-88BC-F34BB066B340}" type="slidenum">
              <a:rPr lang="en-US" altLang="zh-CN" smtClean="0"/>
              <a:pPr>
                <a:defRPr/>
              </a:pPr>
              <a:t>32</a:t>
            </a:fld>
            <a:endParaRPr lang="en-US" altLang="zh-CN"/>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212714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2900" dirty="0" smtClean="0"/>
              <a:t>Lattice reduction</a:t>
            </a:r>
            <a:endParaRPr lang="zh-CN" altLang="en-US" sz="2900" b="1" dirty="0">
              <a:solidFill>
                <a:srgbClr val="FF0000"/>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403156" y="980728"/>
            <a:ext cx="8345308" cy="5616624"/>
          </a:xfrm>
        </p:spPr>
        <p:txBody>
          <a:bodyPr/>
          <a:lstStyle/>
          <a:p>
            <a:pPr lvl="1"/>
            <a:r>
              <a:rPr lang="en-US" altLang="zh-CN" dirty="0" smtClean="0"/>
              <a:t>In general, given an </a:t>
            </a:r>
            <a:r>
              <a:rPr lang="en-US" altLang="zh-CN" i="1" dirty="0" smtClean="0"/>
              <a:t>R</a:t>
            </a:r>
            <a:r>
              <a:rPr lang="en-US" altLang="zh-CN" dirty="0" smtClean="0"/>
              <a:t>-lattice </a:t>
            </a:r>
            <a:r>
              <a:rPr lang="en-US" altLang="zh-CN" dirty="0" smtClean="0">
                <a:sym typeface="Symbol"/>
              </a:rPr>
              <a:t> generated by a basis {</a:t>
            </a:r>
            <a:r>
              <a:rPr lang="en-US" altLang="zh-CN" b="1" dirty="0" smtClean="0">
                <a:sym typeface="Symbol"/>
              </a:rPr>
              <a:t>v</a:t>
            </a:r>
            <a:r>
              <a:rPr lang="en-US" altLang="zh-CN" baseline="-25000" dirty="0" smtClean="0">
                <a:sym typeface="Symbol"/>
              </a:rPr>
              <a:t>1</a:t>
            </a:r>
            <a:r>
              <a:rPr lang="en-US" altLang="zh-CN" dirty="0">
                <a:sym typeface="Symbol"/>
              </a:rPr>
              <a:t>, …, </a:t>
            </a:r>
            <a:r>
              <a:rPr lang="en-US" altLang="zh-CN" b="1" dirty="0" err="1" smtClean="0">
                <a:sym typeface="Symbol"/>
              </a:rPr>
              <a:t>v</a:t>
            </a:r>
            <a:r>
              <a:rPr lang="en-US" altLang="zh-CN" i="1" baseline="-25000" dirty="0" err="1" smtClean="0">
                <a:sym typeface="Symbol"/>
              </a:rPr>
              <a:t>L</a:t>
            </a:r>
            <a:r>
              <a:rPr lang="en-US" altLang="zh-CN" dirty="0" smtClean="0">
                <a:sym typeface="Symbol"/>
              </a:rPr>
              <a:t>}, a lattice reduction algorithm aims to find another basis </a:t>
            </a:r>
            <a:br>
              <a:rPr lang="en-US" altLang="zh-CN" dirty="0" smtClean="0">
                <a:sym typeface="Symbol"/>
              </a:rPr>
            </a:br>
            <a:r>
              <a:rPr lang="en-US" altLang="zh-CN" dirty="0" smtClean="0">
                <a:sym typeface="Symbol"/>
              </a:rPr>
              <a:t>{</a:t>
            </a:r>
            <a:r>
              <a:rPr lang="en-US" altLang="zh-CN" b="1" dirty="0" smtClean="0">
                <a:sym typeface="Symbol"/>
              </a:rPr>
              <a:t>u</a:t>
            </a:r>
            <a:r>
              <a:rPr lang="en-US" altLang="zh-CN" baseline="-25000" dirty="0" smtClean="0">
                <a:sym typeface="Symbol"/>
              </a:rPr>
              <a:t>1</a:t>
            </a:r>
            <a:r>
              <a:rPr lang="en-US" altLang="zh-CN" dirty="0" smtClean="0">
                <a:sym typeface="Symbol"/>
              </a:rPr>
              <a:t>, …, </a:t>
            </a:r>
            <a:r>
              <a:rPr lang="en-US" altLang="zh-CN" b="1" dirty="0" err="1" smtClean="0">
                <a:sym typeface="Symbol"/>
              </a:rPr>
              <a:t>u</a:t>
            </a:r>
            <a:r>
              <a:rPr lang="en-US" altLang="zh-CN" i="1" baseline="-25000" dirty="0" err="1" smtClean="0">
                <a:sym typeface="Symbol"/>
              </a:rPr>
              <a:t>L</a:t>
            </a:r>
            <a:r>
              <a:rPr lang="en-US" altLang="zh-CN" dirty="0" smtClean="0">
                <a:sym typeface="Symbol"/>
              </a:rPr>
              <a:t>} </a:t>
            </a:r>
            <a:r>
              <a:rPr lang="en-US" altLang="zh-CN" dirty="0" err="1" smtClean="0">
                <a:sym typeface="Symbol"/>
              </a:rPr>
              <a:t>s.t.</a:t>
            </a:r>
            <a:r>
              <a:rPr lang="en-US" altLang="zh-CN" dirty="0" smtClean="0">
                <a:sym typeface="Symbol"/>
              </a:rPr>
              <a:t> </a:t>
            </a:r>
          </a:p>
          <a:p>
            <a:pPr lvl="2"/>
            <a:r>
              <a:rPr lang="en-US" altLang="zh-CN" b="1" dirty="0" smtClean="0">
                <a:sym typeface="Symbol"/>
              </a:rPr>
              <a:t>u</a:t>
            </a:r>
            <a:r>
              <a:rPr lang="en-US" altLang="zh-CN" baseline="-25000" dirty="0" smtClean="0">
                <a:sym typeface="Symbol"/>
              </a:rPr>
              <a:t>1</a:t>
            </a:r>
            <a:r>
              <a:rPr lang="en-US" altLang="zh-CN" dirty="0" smtClean="0">
                <a:sym typeface="Symbol"/>
              </a:rPr>
              <a:t> is the shortest nonzero vector in </a:t>
            </a:r>
            <a:endParaRPr lang="en-US" altLang="zh-CN" i="1" dirty="0">
              <a:sym typeface="Symbol"/>
            </a:endParaRPr>
          </a:p>
          <a:p>
            <a:pPr lvl="2"/>
            <a:r>
              <a:rPr lang="en-US" altLang="zh-CN" b="1" dirty="0" smtClean="0">
                <a:sym typeface="Symbol"/>
              </a:rPr>
              <a:t>u</a:t>
            </a:r>
            <a:r>
              <a:rPr lang="en-US" altLang="zh-CN" baseline="-25000" dirty="0" smtClean="0">
                <a:sym typeface="Symbol"/>
              </a:rPr>
              <a:t>2</a:t>
            </a:r>
            <a:r>
              <a:rPr lang="en-US" altLang="zh-CN" dirty="0" smtClean="0">
                <a:sym typeface="Symbol"/>
              </a:rPr>
              <a:t> </a:t>
            </a:r>
            <a:r>
              <a:rPr lang="en-US" altLang="zh-CN" dirty="0">
                <a:sym typeface="Symbol"/>
              </a:rPr>
              <a:t>is the shortest </a:t>
            </a:r>
            <a:r>
              <a:rPr lang="en-US" altLang="zh-CN" dirty="0" smtClean="0">
                <a:sym typeface="Symbol"/>
              </a:rPr>
              <a:t>vector </a:t>
            </a:r>
            <a:r>
              <a:rPr lang="en-US" altLang="zh-CN" dirty="0">
                <a:sym typeface="Symbol"/>
              </a:rPr>
              <a:t>in </a:t>
            </a:r>
            <a:r>
              <a:rPr lang="en-US" altLang="zh-CN" dirty="0" smtClean="0">
                <a:sym typeface="Symbol"/>
              </a:rPr>
              <a:t>\</a:t>
            </a:r>
            <a:r>
              <a:rPr lang="en-US" altLang="zh-CN" b="1" dirty="0" smtClean="0">
                <a:sym typeface="Symbol"/>
              </a:rPr>
              <a:t>u</a:t>
            </a:r>
            <a:r>
              <a:rPr lang="en-US" altLang="zh-CN" baseline="-25000" dirty="0" smtClean="0">
                <a:sym typeface="Symbol"/>
              </a:rPr>
              <a:t>1</a:t>
            </a:r>
            <a:r>
              <a:rPr lang="en-US" altLang="zh-CN" dirty="0" smtClean="0">
                <a:sym typeface="Symbol"/>
              </a:rPr>
              <a:t>  …</a:t>
            </a:r>
          </a:p>
          <a:p>
            <a:pPr lvl="1"/>
            <a:r>
              <a:rPr lang="en-US" altLang="zh-CN" i="1" dirty="0" smtClean="0">
                <a:sym typeface="Symbol"/>
              </a:rPr>
              <a:t>L</a:t>
            </a:r>
            <a:r>
              <a:rPr lang="en-US" altLang="zh-CN" dirty="0" smtClean="0">
                <a:sym typeface="Symbol"/>
              </a:rPr>
              <a:t> &gt; 2: No known efficient algorithm for exact optimal solutions; </a:t>
            </a:r>
          </a:p>
          <a:p>
            <a:pPr marL="0" lvl="1" indent="0">
              <a:buNone/>
            </a:pPr>
            <a:r>
              <a:rPr lang="en-US" altLang="zh-CN" i="1" dirty="0" smtClean="0">
                <a:sym typeface="Symbol"/>
              </a:rPr>
              <a:t>     </a:t>
            </a:r>
            <a:r>
              <a:rPr lang="en-US" altLang="zh-CN" i="1" dirty="0" smtClean="0">
                <a:solidFill>
                  <a:srgbClr val="FF0000"/>
                </a:solidFill>
                <a:sym typeface="Symbol"/>
              </a:rPr>
              <a:t>LLL </a:t>
            </a:r>
            <a:r>
              <a:rPr lang="en-US" altLang="zh-CN" dirty="0" smtClean="0">
                <a:solidFill>
                  <a:srgbClr val="FF0000"/>
                </a:solidFill>
                <a:sym typeface="Symbol"/>
              </a:rPr>
              <a:t>algorithm </a:t>
            </a:r>
            <a:r>
              <a:rPr lang="en-US" altLang="zh-CN" dirty="0" smtClean="0">
                <a:sym typeface="Symbol"/>
              </a:rPr>
              <a:t>is the most popular approximate one. </a:t>
            </a:r>
          </a:p>
        </p:txBody>
      </p:sp>
      <p:sp>
        <p:nvSpPr>
          <p:cNvPr id="4" name="Slide Number Placeholder 3"/>
          <p:cNvSpPr>
            <a:spLocks noGrp="1"/>
          </p:cNvSpPr>
          <p:nvPr>
            <p:ph type="sldNum" sz="quarter" idx="10"/>
          </p:nvPr>
        </p:nvSpPr>
        <p:spPr/>
        <p:txBody>
          <a:bodyPr/>
          <a:lstStyle/>
          <a:p>
            <a:pPr>
              <a:defRPr/>
            </a:pPr>
            <a:fld id="{E856EBEC-7BE2-4B15-88BC-F34BB066B340}" type="slidenum">
              <a:rPr lang="en-US" altLang="zh-CN" smtClean="0"/>
              <a:pPr>
                <a:defRPr/>
              </a:pPr>
              <a:t>33</a:t>
            </a:fld>
            <a:endParaRPr lang="en-US" altLang="zh-CN"/>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39466544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Summary</a:t>
            </a:r>
            <a:endParaRPr lang="zh-CN" altLang="en-US" dirty="0"/>
          </a:p>
        </p:txBody>
      </p:sp>
      <p:sp>
        <p:nvSpPr>
          <p:cNvPr id="4" name="Slide Number Placeholder 3"/>
          <p:cNvSpPr>
            <a:spLocks noGrp="1"/>
          </p:cNvSpPr>
          <p:nvPr>
            <p:ph type="sldNum" sz="quarter" idx="10"/>
          </p:nvPr>
        </p:nvSpPr>
        <p:spPr/>
        <p:txBody>
          <a:bodyPr/>
          <a:lstStyle/>
          <a:p>
            <a:pPr>
              <a:defRPr/>
            </a:pPr>
            <a:fld id="{E856EBEC-7BE2-4B15-88BC-F34BB066B340}" type="slidenum">
              <a:rPr lang="en-US" altLang="zh-CN" smtClean="0"/>
              <a:pPr>
                <a:defRPr/>
              </a:pPr>
              <a:t>34</a:t>
            </a:fld>
            <a:endParaRPr lang="en-US" altLang="zh-CN"/>
          </a:p>
        </p:txBody>
      </p:sp>
      <p:sp>
        <p:nvSpPr>
          <p:cNvPr id="5" name="Content Placeholder 2"/>
          <p:cNvSpPr>
            <a:spLocks noGrp="1"/>
          </p:cNvSpPr>
          <p:nvPr>
            <p:ph idx="1"/>
          </p:nvPr>
        </p:nvSpPr>
        <p:spPr>
          <a:xfrm>
            <a:off x="304800" y="914400"/>
            <a:ext cx="8534400" cy="5486400"/>
          </a:xfrm>
        </p:spPr>
        <p:txBody>
          <a:bodyPr/>
          <a:lstStyle/>
          <a:p>
            <a:pPr marL="0" lvl="1" indent="0">
              <a:buNone/>
            </a:pPr>
            <a:r>
              <a:rPr lang="en-US" altLang="zh-CN" dirty="0" smtClean="0">
                <a:sym typeface="Symbol"/>
              </a:rPr>
              <a:t>Via lattice partition structure embedded </a:t>
            </a:r>
            <a:r>
              <a:rPr lang="en-US" altLang="zh-CN" dirty="0">
                <a:sym typeface="Symbol"/>
              </a:rPr>
              <a:t>in </a:t>
            </a:r>
            <a:r>
              <a:rPr lang="en-US" altLang="zh-CN" dirty="0" smtClean="0">
                <a:latin typeface="Euclid Math Two" pitchFamily="18" charset="2"/>
                <a:sym typeface="Symbol"/>
              </a:rPr>
              <a:t>C</a:t>
            </a:r>
            <a:r>
              <a:rPr lang="en-US" altLang="zh-CN" dirty="0" smtClean="0">
                <a:sym typeface="Symbol"/>
              </a:rPr>
              <a:t>, </a:t>
            </a:r>
          </a:p>
          <a:p>
            <a:pPr lvl="1"/>
            <a:r>
              <a:rPr lang="en-US" altLang="zh-CN" dirty="0">
                <a:sym typeface="Symbol"/>
              </a:rPr>
              <a:t>finite</a:t>
            </a:r>
            <a:r>
              <a:rPr lang="en-US" altLang="zh-CN" dirty="0" smtClean="0">
                <a:sym typeface="Symbol"/>
              </a:rPr>
              <a:t> field arithmetic can be represented over </a:t>
            </a:r>
            <a:r>
              <a:rPr lang="en-US" altLang="zh-CN" dirty="0" smtClean="0">
                <a:latin typeface="Euclid Math Two" pitchFamily="18" charset="2"/>
                <a:sym typeface="Symbol"/>
              </a:rPr>
              <a:t>C</a:t>
            </a:r>
            <a:r>
              <a:rPr lang="en-US" altLang="zh-CN" dirty="0" smtClean="0">
                <a:sym typeface="Symbol"/>
              </a:rPr>
              <a:t>, and </a:t>
            </a:r>
            <a:r>
              <a:rPr lang="en-US" altLang="zh-CN" dirty="0">
                <a:sym typeface="Symbol"/>
              </a:rPr>
              <a:t>thus modulation and coding </a:t>
            </a:r>
            <a:r>
              <a:rPr lang="en-US" altLang="zh-CN" dirty="0" smtClean="0">
                <a:sym typeface="Symbol"/>
              </a:rPr>
              <a:t>can be reconciled for design of reliable PNC over a finite fields.  </a:t>
            </a:r>
          </a:p>
          <a:p>
            <a:pPr lvl="1"/>
            <a:r>
              <a:rPr lang="en-US" altLang="zh-CN" dirty="0" smtClean="0">
                <a:sym typeface="Symbol"/>
              </a:rPr>
              <a:t>information theoretical perspective,</a:t>
            </a:r>
          </a:p>
          <a:p>
            <a:pPr lvl="2"/>
            <a:r>
              <a:rPr lang="en-US" altLang="zh-CN" dirty="0" smtClean="0">
                <a:sym typeface="Symbol"/>
              </a:rPr>
              <a:t>in TWRC,</a:t>
            </a:r>
            <a:r>
              <a:rPr lang="en-US" altLang="zh-CN" dirty="0"/>
              <a:t> </a:t>
            </a:r>
            <a:r>
              <a:rPr lang="en-US" altLang="zh-CN" dirty="0" smtClean="0"/>
              <a:t>the </a:t>
            </a:r>
            <a:r>
              <a:rPr lang="en-US" altLang="zh-CN" dirty="0"/>
              <a:t>capacity </a:t>
            </a:r>
            <a:r>
              <a:rPr lang="en-US" altLang="zh-CN" dirty="0" smtClean="0"/>
              <a:t>approached within </a:t>
            </a:r>
            <a:r>
              <a:rPr lang="en-US" altLang="zh-CN" dirty="0"/>
              <a:t>1/2 </a:t>
            </a:r>
            <a:r>
              <a:rPr lang="en-US" altLang="zh-CN" dirty="0" smtClean="0"/>
              <a:t>bits</a:t>
            </a:r>
            <a:r>
              <a:rPr lang="en-US" altLang="zh-CN" dirty="0" smtClean="0">
                <a:sym typeface="Symbol"/>
              </a:rPr>
              <a:t>.</a:t>
            </a:r>
          </a:p>
          <a:p>
            <a:pPr lvl="2"/>
            <a:r>
              <a:rPr lang="en-US" altLang="zh-CN" dirty="0" smtClean="0">
                <a:sym typeface="Symbol"/>
              </a:rPr>
              <a:t>in MARC, a lower bound on the achievable computation rate. </a:t>
            </a:r>
          </a:p>
          <a:p>
            <a:pPr lvl="1"/>
            <a:r>
              <a:rPr lang="en-US" altLang="zh-CN" dirty="0" smtClean="0">
                <a:sym typeface="Symbol"/>
              </a:rPr>
              <a:t>practical design perspective, algebraic frameworks over both</a:t>
            </a:r>
            <a:r>
              <a:rPr lang="en-US" altLang="zh-CN" dirty="0" smtClean="0"/>
              <a:t> </a:t>
            </a:r>
            <a:r>
              <a:rPr lang="en-US" altLang="zh-CN" dirty="0">
                <a:latin typeface="Euclid Math Two" pitchFamily="18" charset="2"/>
              </a:rPr>
              <a:t>Z</a:t>
            </a:r>
            <a:r>
              <a:rPr lang="en-US" altLang="zh-CN" dirty="0"/>
              <a:t>[</a:t>
            </a:r>
            <a:r>
              <a:rPr lang="en-US" altLang="zh-CN" i="1" dirty="0">
                <a:sym typeface="Symbol"/>
              </a:rPr>
              <a:t>i</a:t>
            </a:r>
            <a:r>
              <a:rPr lang="en-US" altLang="zh-CN" dirty="0">
                <a:sym typeface="Symbol"/>
              </a:rPr>
              <a:t>]</a:t>
            </a:r>
            <a:r>
              <a:rPr lang="en-US" altLang="zh-CN" dirty="0"/>
              <a:t> or </a:t>
            </a:r>
            <a:r>
              <a:rPr lang="en-US" altLang="zh-CN" dirty="0">
                <a:latin typeface="Euclid Math Two" pitchFamily="18" charset="2"/>
              </a:rPr>
              <a:t>Z</a:t>
            </a:r>
            <a:r>
              <a:rPr lang="en-US" altLang="zh-CN" dirty="0"/>
              <a:t>[</a:t>
            </a:r>
            <a:r>
              <a:rPr lang="en-US" altLang="zh-CN" i="1" dirty="0">
                <a:sym typeface="Symbol"/>
              </a:rPr>
              <a:t></a:t>
            </a:r>
            <a:r>
              <a:rPr lang="en-US" altLang="zh-CN" dirty="0" smtClean="0"/>
              <a:t>] are developed</a:t>
            </a:r>
            <a:endParaRPr lang="en-US" altLang="zh-CN" dirty="0" smtClean="0">
              <a:sym typeface="Symbol"/>
            </a:endParaRPr>
          </a:p>
          <a:p>
            <a:pPr lvl="2"/>
            <a:r>
              <a:rPr lang="en-US" altLang="zh-CN" dirty="0" smtClean="0">
                <a:sym typeface="Symbol"/>
              </a:rPr>
              <a:t>UBE of decoding error probability.</a:t>
            </a:r>
          </a:p>
          <a:p>
            <a:pPr lvl="2"/>
            <a:r>
              <a:rPr lang="en-US" altLang="zh-CN" dirty="0" smtClean="0">
                <a:sym typeface="Symbol"/>
              </a:rPr>
              <a:t>Design criteria for </a:t>
            </a:r>
            <a:r>
              <a:rPr lang="en-US" altLang="zh-CN" dirty="0">
                <a:sym typeface="Symbol"/>
              </a:rPr>
              <a:t>/</a:t>
            </a:r>
            <a:r>
              <a:rPr lang="en-US" altLang="zh-CN" dirty="0" smtClean="0">
                <a:sym typeface="Symbol"/>
              </a:rPr>
              <a:t>, </a:t>
            </a:r>
            <a:r>
              <a:rPr lang="en-US" altLang="zh-CN" baseline="-25000" dirty="0" smtClean="0">
                <a:sym typeface="Symbol"/>
              </a:rPr>
              <a:t>opt</a:t>
            </a:r>
            <a:r>
              <a:rPr lang="en-US" altLang="zh-CN" dirty="0" smtClean="0">
                <a:sym typeface="Symbol"/>
              </a:rPr>
              <a:t>, </a:t>
            </a:r>
            <a:r>
              <a:rPr lang="en-US" altLang="zh-CN" b="1" dirty="0" err="1" smtClean="0">
                <a:sym typeface="Symbol"/>
              </a:rPr>
              <a:t>a</a:t>
            </a:r>
            <a:r>
              <a:rPr lang="en-US" altLang="zh-CN" baseline="-25000" dirty="0" err="1" smtClean="0">
                <a:sym typeface="Symbol"/>
              </a:rPr>
              <a:t>opt</a:t>
            </a:r>
            <a:r>
              <a:rPr lang="en-US" altLang="zh-CN" dirty="0" smtClean="0">
                <a:sym typeface="Symbol"/>
              </a:rPr>
              <a:t>.</a:t>
            </a:r>
            <a:endParaRPr lang="en-US" altLang="zh-CN" dirty="0">
              <a:sym typeface="Symbol"/>
            </a:endParaRPr>
          </a:p>
        </p:txBody>
      </p:sp>
    </p:spTree>
    <p:extLst>
      <p:ext uri="{BB962C8B-B14F-4D97-AF65-F5344CB8AC3E}">
        <p14:creationId xmlns:p14="http://schemas.microsoft.com/office/powerpoint/2010/main" val="37241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p:cNvSpPr txBox="1">
            <a:spLocks/>
          </p:cNvSpPr>
          <p:nvPr/>
        </p:nvSpPr>
        <p:spPr bwMode="auto">
          <a:xfrm>
            <a:off x="323528" y="2276872"/>
            <a:ext cx="8229600" cy="779462"/>
          </a:xfrm>
          <a:prstGeom prst="rect">
            <a:avLst/>
          </a:prstGeom>
          <a:noFill/>
          <a:ln w="9525">
            <a:noFill/>
            <a:miter lim="800000"/>
            <a:headEnd/>
            <a:tailEnd/>
          </a:ln>
        </p:spPr>
        <p:txBody>
          <a:bodyPr anchor="ctr">
            <a:noAutofit/>
          </a:bodyPr>
          <a:lstStyle/>
          <a:p>
            <a:pPr algn="ctr" eaLnBrk="0" hangingPunct="0">
              <a:defRPr/>
            </a:pPr>
            <a:r>
              <a:rPr lang="en-US" sz="6000" i="1" dirty="0">
                <a:solidFill>
                  <a:srgbClr val="333399"/>
                </a:solidFill>
                <a:effectLst>
                  <a:outerShdw blurRad="38100" dist="38100" dir="2700000" algn="tl">
                    <a:srgbClr val="000000">
                      <a:alpha val="43137"/>
                    </a:srgbClr>
                  </a:outerShdw>
                </a:effectLst>
                <a:latin typeface="Comic Sans MS" pitchFamily="66" charset="0"/>
                <a:ea typeface="+mj-ea"/>
                <a:cs typeface="+mj-cs"/>
              </a:rPr>
              <a:t>Thank </a:t>
            </a:r>
            <a:r>
              <a:rPr lang="en-US" sz="6000" i="1" dirty="0" smtClean="0">
                <a:solidFill>
                  <a:srgbClr val="333399"/>
                </a:solidFill>
                <a:effectLst>
                  <a:outerShdw blurRad="38100" dist="38100" dir="2700000" algn="tl">
                    <a:srgbClr val="000000">
                      <a:alpha val="43137"/>
                    </a:srgbClr>
                  </a:outerShdw>
                </a:effectLst>
                <a:latin typeface="Comic Sans MS" pitchFamily="66" charset="0"/>
                <a:ea typeface="+mj-ea"/>
                <a:cs typeface="+mj-cs"/>
              </a:rPr>
              <a:t>you.</a:t>
            </a:r>
            <a:endParaRPr lang="en-US" sz="6000" i="1" dirty="0">
              <a:solidFill>
                <a:srgbClr val="333399"/>
              </a:solidFill>
              <a:effectLst>
                <a:outerShdw blurRad="38100" dist="38100" dir="2700000" algn="tl">
                  <a:srgbClr val="000000">
                    <a:alpha val="43137"/>
                  </a:srgbClr>
                </a:outerShdw>
              </a:effectLst>
              <a:latin typeface="Comic Sans MS" pitchFamily="66" charset="0"/>
              <a:ea typeface="+mj-ea"/>
              <a:cs typeface="+mj-cs"/>
            </a:endParaRPr>
          </a:p>
        </p:txBody>
      </p:sp>
      <p:sp>
        <p:nvSpPr>
          <p:cNvPr id="3" name="Slide Number Placeholder 2"/>
          <p:cNvSpPr>
            <a:spLocks noGrp="1"/>
          </p:cNvSpPr>
          <p:nvPr>
            <p:ph type="sldNum" sz="quarter" idx="10"/>
          </p:nvPr>
        </p:nvSpPr>
        <p:spPr/>
        <p:txBody>
          <a:bodyPr/>
          <a:lstStyle/>
          <a:p>
            <a:pPr>
              <a:defRPr/>
            </a:pPr>
            <a:fld id="{E856EBEC-7BE2-4B15-88BC-F34BB066B340}" type="slidenum">
              <a:rPr lang="en-US" altLang="zh-CN" smtClean="0"/>
              <a:pPr>
                <a:defRPr/>
              </a:pPr>
              <a:t>35</a:t>
            </a:fld>
            <a:endParaRPr lang="en-US" altLang="zh-CN"/>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Physical-layer Network </a:t>
            </a:r>
            <a:r>
              <a:rPr lang="en-US" altLang="zh-CN" dirty="0"/>
              <a:t>Coding (PNC)</a:t>
            </a:r>
            <a:endParaRPr lang="zh-CN" altLang="en-US" dirty="0"/>
          </a:p>
        </p:txBody>
      </p:sp>
      <p:sp>
        <p:nvSpPr>
          <p:cNvPr id="4" name="Slide Number Placeholder 3"/>
          <p:cNvSpPr>
            <a:spLocks noGrp="1"/>
          </p:cNvSpPr>
          <p:nvPr>
            <p:ph type="sldNum" sz="quarter" idx="10"/>
          </p:nvPr>
        </p:nvSpPr>
        <p:spPr/>
        <p:txBody>
          <a:bodyPr/>
          <a:lstStyle/>
          <a:p>
            <a:pPr>
              <a:defRPr/>
            </a:pPr>
            <a:fld id="{E856EBEC-7BE2-4B15-88BC-F34BB066B340}" type="slidenum">
              <a:rPr lang="en-US" altLang="zh-CN" smtClean="0"/>
              <a:pPr>
                <a:defRPr/>
              </a:pPr>
              <a:t>4</a:t>
            </a:fld>
            <a:endParaRPr lang="en-US" altLang="zh-CN"/>
          </a:p>
        </p:txBody>
      </p:sp>
      <p:sp>
        <p:nvSpPr>
          <p:cNvPr id="17" name="Content Placeholder 2"/>
          <p:cNvSpPr>
            <a:spLocks noGrp="1"/>
          </p:cNvSpPr>
          <p:nvPr>
            <p:ph idx="1"/>
          </p:nvPr>
        </p:nvSpPr>
        <p:spPr>
          <a:xfrm>
            <a:off x="251520" y="3101008"/>
            <a:ext cx="8663880" cy="3528392"/>
          </a:xfrm>
        </p:spPr>
        <p:txBody>
          <a:bodyPr>
            <a:normAutofit/>
          </a:bodyPr>
          <a:lstStyle/>
          <a:p>
            <a:pPr lvl="1"/>
            <a:r>
              <a:rPr lang="en-US" dirty="0" smtClean="0"/>
              <a:t>Relay computes the </a:t>
            </a:r>
            <a:r>
              <a:rPr lang="en-US" dirty="0" smtClean="0">
                <a:solidFill>
                  <a:srgbClr val="0000FF"/>
                </a:solidFill>
                <a:latin typeface="Euclid Math Two" pitchFamily="18" charset="2"/>
              </a:rPr>
              <a:t>F</a:t>
            </a:r>
            <a:r>
              <a:rPr lang="en-US" dirty="0" smtClean="0"/>
              <a:t>-linear combination of </a:t>
            </a:r>
            <a:r>
              <a:rPr lang="en-US" i="1" dirty="0" err="1" smtClean="0"/>
              <a:t>a</a:t>
            </a:r>
            <a:r>
              <a:rPr lang="en-US" baseline="-25000" dirty="0" err="1" smtClean="0"/>
              <a:t>A</a:t>
            </a:r>
            <a:r>
              <a:rPr lang="en-US" b="1" dirty="0" err="1" smtClean="0">
                <a:solidFill>
                  <a:srgbClr val="0000FF"/>
                </a:solidFill>
              </a:rPr>
              <a:t>w</a:t>
            </a:r>
            <a:r>
              <a:rPr lang="en-US" b="1" baseline="-25000" dirty="0" err="1" smtClean="0">
                <a:solidFill>
                  <a:srgbClr val="0000FF"/>
                </a:solidFill>
              </a:rPr>
              <a:t>A</a:t>
            </a:r>
            <a:r>
              <a:rPr lang="en-US" dirty="0" err="1" smtClean="0">
                <a:sym typeface="Symbol"/>
              </a:rPr>
              <a:t>+</a:t>
            </a:r>
            <a:r>
              <a:rPr lang="en-US" i="1" dirty="0" err="1" smtClean="0">
                <a:sym typeface="Symbol"/>
              </a:rPr>
              <a:t>a</a:t>
            </a:r>
            <a:r>
              <a:rPr lang="en-US" baseline="-25000" dirty="0" err="1" smtClean="0">
                <a:sym typeface="Symbol"/>
              </a:rPr>
              <a:t>B</a:t>
            </a:r>
            <a:r>
              <a:rPr lang="en-US" b="1" dirty="0" err="1" smtClean="0">
                <a:solidFill>
                  <a:srgbClr val="0000FF"/>
                </a:solidFill>
              </a:rPr>
              <a:t>w</a:t>
            </a:r>
            <a:r>
              <a:rPr lang="en-US" b="1" baseline="-25000" dirty="0" err="1" smtClean="0">
                <a:solidFill>
                  <a:srgbClr val="0000FF"/>
                </a:solidFill>
              </a:rPr>
              <a:t>B</a:t>
            </a:r>
            <a:r>
              <a:rPr lang="en-US" dirty="0" smtClean="0">
                <a:solidFill>
                  <a:srgbClr val="0000FF"/>
                </a:solidFill>
              </a:rPr>
              <a:t> </a:t>
            </a:r>
            <a:r>
              <a:rPr lang="en-US" altLang="zh-CN" dirty="0" smtClean="0"/>
              <a:t>from linearly superimposed receiving signals </a:t>
            </a:r>
            <a:r>
              <a:rPr lang="en-US" altLang="zh-CN" b="1" dirty="0" err="1" smtClean="0"/>
              <a:t>y</a:t>
            </a:r>
            <a:r>
              <a:rPr lang="en-US" altLang="zh-CN" b="1" baseline="-25000" dirty="0" err="1" smtClean="0"/>
              <a:t>R</a:t>
            </a:r>
            <a:r>
              <a:rPr lang="en-US" altLang="zh-CN" dirty="0" smtClean="0"/>
              <a:t>= </a:t>
            </a:r>
            <a:r>
              <a:rPr lang="en-US" altLang="zh-CN" i="1" dirty="0" err="1" smtClean="0"/>
              <a:t>h</a:t>
            </a:r>
            <a:r>
              <a:rPr lang="en-US" altLang="zh-CN" i="1" baseline="-25000" dirty="0" err="1" smtClean="0"/>
              <a:t>A</a:t>
            </a:r>
            <a:r>
              <a:rPr lang="en-US" altLang="zh-CN" b="1" dirty="0" err="1" smtClean="0">
                <a:solidFill>
                  <a:srgbClr val="FF0000"/>
                </a:solidFill>
              </a:rPr>
              <a:t>x</a:t>
            </a:r>
            <a:r>
              <a:rPr lang="en-US" altLang="zh-CN" b="1" baseline="-25000" dirty="0" err="1" smtClean="0">
                <a:solidFill>
                  <a:srgbClr val="FF0000"/>
                </a:solidFill>
              </a:rPr>
              <a:t>A</a:t>
            </a:r>
            <a:r>
              <a:rPr lang="en-US" altLang="zh-CN" b="1" dirty="0" smtClean="0">
                <a:solidFill>
                  <a:srgbClr val="FF0000"/>
                </a:solidFill>
              </a:rPr>
              <a:t>+ </a:t>
            </a:r>
            <a:r>
              <a:rPr lang="en-US" altLang="zh-CN" i="1" dirty="0" err="1" smtClean="0"/>
              <a:t>h</a:t>
            </a:r>
            <a:r>
              <a:rPr lang="en-US" altLang="zh-CN" i="1" baseline="-25000" dirty="0" err="1" smtClean="0"/>
              <a:t>B</a:t>
            </a:r>
            <a:r>
              <a:rPr lang="en-US" altLang="zh-CN" b="1" dirty="0" err="1" smtClean="0">
                <a:solidFill>
                  <a:srgbClr val="FF0000"/>
                </a:solidFill>
              </a:rPr>
              <a:t>x</a:t>
            </a:r>
            <a:r>
              <a:rPr lang="en-US" altLang="zh-CN" b="1" baseline="-25000" dirty="0" err="1" smtClean="0">
                <a:solidFill>
                  <a:srgbClr val="FF0000"/>
                </a:solidFill>
              </a:rPr>
              <a:t>B</a:t>
            </a:r>
            <a:r>
              <a:rPr lang="en-US" altLang="zh-CN" b="1" dirty="0" smtClean="0"/>
              <a:t> </a:t>
            </a:r>
            <a:endParaRPr lang="en-US" dirty="0" smtClean="0"/>
          </a:p>
          <a:p>
            <a:pPr lvl="1">
              <a:lnSpc>
                <a:spcPct val="50000"/>
              </a:lnSpc>
              <a:spcBef>
                <a:spcPts val="0"/>
              </a:spcBef>
            </a:pPr>
            <a:r>
              <a:rPr lang="en-US" altLang="zh-CN" dirty="0" smtClean="0">
                <a:solidFill>
                  <a:schemeClr val="bg1"/>
                </a:solidFill>
                <a:latin typeface="Times New Roman"/>
              </a:rPr>
              <a:t> </a:t>
            </a:r>
            <a:r>
              <a:rPr lang="en-US" altLang="zh-CN" sz="1900" dirty="0" smtClean="0">
                <a:solidFill>
                  <a:schemeClr val="bg1"/>
                </a:solidFill>
                <a:latin typeface="Times New Roman"/>
              </a:rPr>
              <a:t>[Nam-Chung-Lee’10]</a:t>
            </a:r>
            <a:r>
              <a:rPr lang="en-US" dirty="0" smtClean="0">
                <a:solidFill>
                  <a:schemeClr val="bg1"/>
                </a:solidFill>
              </a:rPr>
              <a:t>roach the capacity upper bound of a </a:t>
            </a:r>
            <a:r>
              <a:rPr lang="en-US" dirty="0" err="1" smtClean="0">
                <a:solidFill>
                  <a:schemeClr val="bg1"/>
                </a:solidFill>
              </a:rPr>
              <a:t>Gaus</a:t>
            </a:r>
            <a:endParaRPr lang="en-US" dirty="0" smtClean="0">
              <a:solidFill>
                <a:schemeClr val="bg1"/>
              </a:solidFill>
            </a:endParaRPr>
          </a:p>
          <a:p>
            <a:pPr marL="269875" indent="-269875">
              <a:buFont typeface="+mj-lt"/>
              <a:buAutoNum type="arabicPeriod"/>
            </a:pPr>
            <a:r>
              <a:rPr lang="en-US" altLang="zh-CN" dirty="0" smtClean="0"/>
              <a:t>We </a:t>
            </a:r>
            <a:r>
              <a:rPr lang="en-US" altLang="zh-CN" dirty="0"/>
              <a:t>need </a:t>
            </a:r>
            <a:r>
              <a:rPr lang="en-US" altLang="zh-CN" dirty="0" smtClean="0"/>
              <a:t>an appropriate </a:t>
            </a:r>
            <a:r>
              <a:rPr lang="en-US" altLang="zh-CN" b="1" i="1" dirty="0" smtClean="0"/>
              <a:t>modulation scheme </a:t>
            </a:r>
            <a:r>
              <a:rPr lang="en-US" altLang="zh-CN" dirty="0"/>
              <a:t>to </a:t>
            </a:r>
            <a:r>
              <a:rPr lang="en-US" altLang="zh-CN" dirty="0" smtClean="0"/>
              <a:t>map linearity from over complex number field to over finite fields. </a:t>
            </a:r>
            <a:endParaRPr lang="en-US" dirty="0"/>
          </a:p>
        </p:txBody>
      </p:sp>
      <p:grpSp>
        <p:nvGrpSpPr>
          <p:cNvPr id="7" name="Group 6"/>
          <p:cNvGrpSpPr/>
          <p:nvPr/>
        </p:nvGrpSpPr>
        <p:grpSpPr>
          <a:xfrm>
            <a:off x="1691680" y="1126983"/>
            <a:ext cx="5265626" cy="1730517"/>
            <a:chOff x="1691680" y="1126983"/>
            <a:chExt cx="5265626" cy="1730517"/>
          </a:xfrm>
        </p:grpSpPr>
        <p:grpSp>
          <p:nvGrpSpPr>
            <p:cNvPr id="15" name="Group 14"/>
            <p:cNvGrpSpPr/>
            <p:nvPr/>
          </p:nvGrpSpPr>
          <p:grpSpPr>
            <a:xfrm>
              <a:off x="1691680" y="1126983"/>
              <a:ext cx="5265626" cy="1730517"/>
              <a:chOff x="1691680" y="1126983"/>
              <a:chExt cx="5265626" cy="1730517"/>
            </a:xfrm>
          </p:grpSpPr>
          <p:pic>
            <p:nvPicPr>
              <p:cNvPr id="16" name="Picture 2"/>
              <p:cNvPicPr>
                <a:picLocks noChangeAspect="1" noChangeArrowheads="1"/>
              </p:cNvPicPr>
              <p:nvPr/>
            </p:nvPicPr>
            <p:blipFill>
              <a:blip r:embed="rId3" cstate="print"/>
              <a:srcRect/>
              <a:stretch>
                <a:fillRect/>
              </a:stretch>
            </p:blipFill>
            <p:spPr bwMode="auto">
              <a:xfrm>
                <a:off x="1691680" y="1126983"/>
                <a:ext cx="5265626" cy="1437921"/>
              </a:xfrm>
              <a:prstGeom prst="rect">
                <a:avLst/>
              </a:prstGeom>
              <a:noFill/>
              <a:ln w="9525">
                <a:noFill/>
                <a:miter lim="800000"/>
                <a:headEnd/>
                <a:tailEnd/>
              </a:ln>
            </p:spPr>
          </p:pic>
          <p:graphicFrame>
            <p:nvGraphicFramePr>
              <p:cNvPr id="18" name="Object 17"/>
              <p:cNvGraphicFramePr>
                <a:graphicFrameLocks noChangeAspect="1"/>
              </p:cNvGraphicFramePr>
              <p:nvPr>
                <p:extLst>
                  <p:ext uri="{D42A27DB-BD31-4B8C-83A1-F6EECF244321}">
                    <p14:modId xmlns:p14="http://schemas.microsoft.com/office/powerpoint/2010/main" val="3203671131"/>
                  </p:ext>
                </p:extLst>
              </p:nvPr>
            </p:nvGraphicFramePr>
            <p:xfrm>
              <a:off x="4075113" y="2509838"/>
              <a:ext cx="895350" cy="342900"/>
            </p:xfrm>
            <a:graphic>
              <a:graphicData uri="http://schemas.openxmlformats.org/presentationml/2006/ole">
                <mc:AlternateContent xmlns:mc="http://schemas.openxmlformats.org/markup-compatibility/2006">
                  <mc:Choice xmlns:v="urn:schemas-microsoft-com:vml" Requires="v">
                    <p:oleObj spid="_x0000_s190586" name="Equation" r:id="rId4" imgW="596880" imgH="228600" progId="Equation.DSMT4">
                      <p:embed/>
                    </p:oleObj>
                  </mc:Choice>
                  <mc:Fallback>
                    <p:oleObj name="Equation" r:id="rId4" imgW="596880" imgH="228600" progId="Equation.DSMT4">
                      <p:embed/>
                      <p:pic>
                        <p:nvPicPr>
                          <p:cNvPr id="0" name=""/>
                          <p:cNvPicPr>
                            <a:picLocks noChangeAspect="1" noChangeArrowheads="1"/>
                          </p:cNvPicPr>
                          <p:nvPr/>
                        </p:nvPicPr>
                        <p:blipFill>
                          <a:blip r:embed="rId5"/>
                          <a:srcRect/>
                          <a:stretch>
                            <a:fillRect/>
                          </a:stretch>
                        </p:blipFill>
                        <p:spPr bwMode="auto">
                          <a:xfrm>
                            <a:off x="4075113" y="2509838"/>
                            <a:ext cx="89535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567432742"/>
                  </p:ext>
                </p:extLst>
              </p:nvPr>
            </p:nvGraphicFramePr>
            <p:xfrm>
              <a:off x="3162300" y="1343025"/>
              <a:ext cx="304800" cy="342900"/>
            </p:xfrm>
            <a:graphic>
              <a:graphicData uri="http://schemas.openxmlformats.org/presentationml/2006/ole">
                <mc:AlternateContent xmlns:mc="http://schemas.openxmlformats.org/markup-compatibility/2006">
                  <mc:Choice xmlns:v="urn:schemas-microsoft-com:vml" Requires="v">
                    <p:oleObj spid="_x0000_s190587" name="Equation" r:id="rId6" imgW="203040" imgH="228600" progId="Equation.DSMT4">
                      <p:embed/>
                    </p:oleObj>
                  </mc:Choice>
                  <mc:Fallback>
                    <p:oleObj name="Equation" r:id="rId6" imgW="203040" imgH="228600" progId="Equation.DSMT4">
                      <p:embed/>
                      <p:pic>
                        <p:nvPicPr>
                          <p:cNvPr id="0" name=""/>
                          <p:cNvPicPr>
                            <a:picLocks noChangeAspect="1" noChangeArrowheads="1"/>
                          </p:cNvPicPr>
                          <p:nvPr/>
                        </p:nvPicPr>
                        <p:blipFill>
                          <a:blip r:embed="rId7"/>
                          <a:srcRect/>
                          <a:stretch>
                            <a:fillRect/>
                          </a:stretch>
                        </p:blipFill>
                        <p:spPr bwMode="auto">
                          <a:xfrm>
                            <a:off x="3162300" y="1343025"/>
                            <a:ext cx="304800" cy="342900"/>
                          </a:xfrm>
                          <a:prstGeom prst="rect">
                            <a:avLst/>
                          </a:prstGeom>
                          <a:solidFill>
                            <a:schemeClr val="bg1"/>
                          </a:solidFill>
                          <a:ln>
                            <a:noFill/>
                          </a:ln>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048426993"/>
                  </p:ext>
                </p:extLst>
              </p:nvPr>
            </p:nvGraphicFramePr>
            <p:xfrm>
              <a:off x="5467350" y="1381125"/>
              <a:ext cx="285750" cy="342900"/>
            </p:xfrm>
            <a:graphic>
              <a:graphicData uri="http://schemas.openxmlformats.org/presentationml/2006/ole">
                <mc:AlternateContent xmlns:mc="http://schemas.openxmlformats.org/markup-compatibility/2006">
                  <mc:Choice xmlns:v="urn:schemas-microsoft-com:vml" Requires="v">
                    <p:oleObj spid="_x0000_s190588" name="Equation" r:id="rId8" imgW="190440" imgH="228600" progId="Equation.DSMT4">
                      <p:embed/>
                    </p:oleObj>
                  </mc:Choice>
                  <mc:Fallback>
                    <p:oleObj name="Equation" r:id="rId8" imgW="190440" imgH="228600" progId="Equation.DSMT4">
                      <p:embed/>
                      <p:pic>
                        <p:nvPicPr>
                          <p:cNvPr id="0" name=""/>
                          <p:cNvPicPr>
                            <a:picLocks noChangeAspect="1" noChangeArrowheads="1"/>
                          </p:cNvPicPr>
                          <p:nvPr/>
                        </p:nvPicPr>
                        <p:blipFill>
                          <a:blip r:embed="rId9"/>
                          <a:srcRect/>
                          <a:stretch>
                            <a:fillRect/>
                          </a:stretch>
                        </p:blipFill>
                        <p:spPr bwMode="auto">
                          <a:xfrm>
                            <a:off x="5467350" y="1381125"/>
                            <a:ext cx="285750" cy="342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4156071080"/>
                  </p:ext>
                </p:extLst>
              </p:nvPr>
            </p:nvGraphicFramePr>
            <p:xfrm>
              <a:off x="3200400" y="1905000"/>
              <a:ext cx="304800" cy="342900"/>
            </p:xfrm>
            <a:graphic>
              <a:graphicData uri="http://schemas.openxmlformats.org/presentationml/2006/ole">
                <mc:AlternateContent xmlns:mc="http://schemas.openxmlformats.org/markup-compatibility/2006">
                  <mc:Choice xmlns:v="urn:schemas-microsoft-com:vml" Requires="v">
                    <p:oleObj spid="_x0000_s190589" name="Equation" r:id="rId10" imgW="203040" imgH="228600" progId="Equation.DSMT4">
                      <p:embed/>
                    </p:oleObj>
                  </mc:Choice>
                  <mc:Fallback>
                    <p:oleObj name="Equation" r:id="rId10" imgW="203040" imgH="228600" progId="Equation.DSMT4">
                      <p:embed/>
                      <p:pic>
                        <p:nvPicPr>
                          <p:cNvPr id="0" name=""/>
                          <p:cNvPicPr>
                            <a:picLocks noChangeAspect="1" noChangeArrowheads="1"/>
                          </p:cNvPicPr>
                          <p:nvPr/>
                        </p:nvPicPr>
                        <p:blipFill>
                          <a:blip r:embed="rId11"/>
                          <a:srcRect/>
                          <a:stretch>
                            <a:fillRect/>
                          </a:stretch>
                        </p:blipFill>
                        <p:spPr bwMode="auto">
                          <a:xfrm>
                            <a:off x="3200400" y="1905000"/>
                            <a:ext cx="304800" cy="342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205151902"/>
                  </p:ext>
                </p:extLst>
              </p:nvPr>
            </p:nvGraphicFramePr>
            <p:xfrm>
              <a:off x="5514975" y="1981200"/>
              <a:ext cx="171450" cy="266700"/>
            </p:xfrm>
            <a:graphic>
              <a:graphicData uri="http://schemas.openxmlformats.org/presentationml/2006/ole">
                <mc:AlternateContent xmlns:mc="http://schemas.openxmlformats.org/markup-compatibility/2006">
                  <mc:Choice xmlns:v="urn:schemas-microsoft-com:vml" Requires="v">
                    <p:oleObj spid="_x0000_s190590" name="Equation" r:id="rId12" imgW="114120" imgH="177480" progId="Equation.DSMT4">
                      <p:embed/>
                    </p:oleObj>
                  </mc:Choice>
                  <mc:Fallback>
                    <p:oleObj name="Equation" r:id="rId12" imgW="114120" imgH="1774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14975" y="1981200"/>
                            <a:ext cx="171450" cy="266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216064414"/>
                  </p:ext>
                </p:extLst>
              </p:nvPr>
            </p:nvGraphicFramePr>
            <p:xfrm>
              <a:off x="5486400" y="1905000"/>
              <a:ext cx="304800" cy="342900"/>
            </p:xfrm>
            <a:graphic>
              <a:graphicData uri="http://schemas.openxmlformats.org/presentationml/2006/ole">
                <mc:AlternateContent xmlns:mc="http://schemas.openxmlformats.org/markup-compatibility/2006">
                  <mc:Choice xmlns:v="urn:schemas-microsoft-com:vml" Requires="v">
                    <p:oleObj spid="_x0000_s190591" name="Equation" r:id="rId14" imgW="203040" imgH="228600" progId="Equation.DSMT4">
                      <p:embed/>
                    </p:oleObj>
                  </mc:Choice>
                  <mc:Fallback>
                    <p:oleObj name="Equation" r:id="rId14" imgW="203040" imgH="228600" progId="Equation.DSMT4">
                      <p:embed/>
                      <p:pic>
                        <p:nvPicPr>
                          <p:cNvPr id="0" name=""/>
                          <p:cNvPicPr>
                            <a:picLocks noChangeAspect="1" noChangeArrowheads="1"/>
                          </p:cNvPicPr>
                          <p:nvPr/>
                        </p:nvPicPr>
                        <p:blipFill>
                          <a:blip r:embed="rId11"/>
                          <a:srcRect/>
                          <a:stretch>
                            <a:fillRect/>
                          </a:stretch>
                        </p:blipFill>
                        <p:spPr bwMode="auto">
                          <a:xfrm>
                            <a:off x="5486400" y="1905000"/>
                            <a:ext cx="304800" cy="342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2798951560"/>
                  </p:ext>
                </p:extLst>
              </p:nvPr>
            </p:nvGraphicFramePr>
            <p:xfrm>
              <a:off x="2133600" y="2514600"/>
              <a:ext cx="361950" cy="342900"/>
            </p:xfrm>
            <a:graphic>
              <a:graphicData uri="http://schemas.openxmlformats.org/presentationml/2006/ole">
                <mc:AlternateContent xmlns:mc="http://schemas.openxmlformats.org/markup-compatibility/2006">
                  <mc:Choice xmlns:v="urn:schemas-microsoft-com:vml" Requires="v">
                    <p:oleObj spid="_x0000_s190592" name="Equation" r:id="rId15" imgW="241200" imgH="228600" progId="Equation.DSMT4">
                      <p:embed/>
                    </p:oleObj>
                  </mc:Choice>
                  <mc:Fallback>
                    <p:oleObj name="Equation" r:id="rId15" imgW="241200" imgH="2286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33600" y="2514600"/>
                            <a:ext cx="3619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077071199"/>
                  </p:ext>
                </p:extLst>
              </p:nvPr>
            </p:nvGraphicFramePr>
            <p:xfrm>
              <a:off x="6334125" y="2476500"/>
              <a:ext cx="342900" cy="342900"/>
            </p:xfrm>
            <a:graphic>
              <a:graphicData uri="http://schemas.openxmlformats.org/presentationml/2006/ole">
                <mc:AlternateContent xmlns:mc="http://schemas.openxmlformats.org/markup-compatibility/2006">
                  <mc:Choice xmlns:v="urn:schemas-microsoft-com:vml" Requires="v">
                    <p:oleObj spid="_x0000_s190593" name="Equation" r:id="rId17" imgW="228600" imgH="228600" progId="Equation.DSMT4">
                      <p:embed/>
                    </p:oleObj>
                  </mc:Choice>
                  <mc:Fallback>
                    <p:oleObj name="Equation" r:id="rId17" imgW="22860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34125" y="2476500"/>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3" name="Rectangle 22"/>
            <p:cNvSpPr/>
            <p:nvPr/>
          </p:nvSpPr>
          <p:spPr>
            <a:xfrm>
              <a:off x="3810000" y="2438400"/>
              <a:ext cx="1402948" cy="400110"/>
            </a:xfrm>
            <a:prstGeom prst="rect">
              <a:avLst/>
            </a:prstGeom>
            <a:solidFill>
              <a:schemeClr val="bg1"/>
            </a:solidFill>
          </p:spPr>
          <p:txBody>
            <a:bodyPr wrap="none">
              <a:spAutoFit/>
            </a:bodyPr>
            <a:lstStyle/>
            <a:p>
              <a:r>
                <a:rPr lang="en-US" altLang="zh-CN" sz="2000" i="1" dirty="0" smtClean="0">
                  <a:latin typeface="Times New Roman" pitchFamily="18" charset="0"/>
                  <a:cs typeface="Times New Roman" pitchFamily="18" charset="0"/>
                </a:rPr>
                <a:t>                   </a:t>
              </a:r>
              <a:endParaRPr lang="zh-CN" altLang="en-US" sz="2000" dirty="0">
                <a:latin typeface="Times New Roman" pitchFamily="18" charset="0"/>
                <a:cs typeface="Times New Roman" pitchFamily="18" charset="0"/>
              </a:endParaRPr>
            </a:p>
          </p:txBody>
        </p:sp>
      </p:grpSp>
      <p:sp>
        <p:nvSpPr>
          <p:cNvPr id="24" name="Rectangle 23"/>
          <p:cNvSpPr/>
          <p:nvPr/>
        </p:nvSpPr>
        <p:spPr>
          <a:xfrm>
            <a:off x="3845256" y="2451887"/>
            <a:ext cx="1431802" cy="400110"/>
          </a:xfrm>
          <a:prstGeom prst="rect">
            <a:avLst/>
          </a:prstGeom>
          <a:solidFill>
            <a:schemeClr val="bg1"/>
          </a:solidFill>
        </p:spPr>
        <p:txBody>
          <a:bodyPr wrap="none">
            <a:spAutoFit/>
          </a:bodyPr>
          <a:lstStyle/>
          <a:p>
            <a:r>
              <a:rPr lang="en-US" altLang="zh-CN" sz="2000" i="1" dirty="0" err="1">
                <a:latin typeface="Times New Roman" pitchFamily="18" charset="0"/>
                <a:cs typeface="Times New Roman" pitchFamily="18" charset="0"/>
              </a:rPr>
              <a:t>a</a:t>
            </a:r>
            <a:r>
              <a:rPr lang="en-US" altLang="zh-CN" sz="2000" baseline="-25000" dirty="0" err="1">
                <a:latin typeface="Times New Roman" pitchFamily="18" charset="0"/>
                <a:cs typeface="Times New Roman" pitchFamily="18" charset="0"/>
              </a:rPr>
              <a:t>A</a:t>
            </a:r>
            <a:r>
              <a:rPr lang="en-US" altLang="zh-CN" sz="2000" b="1" dirty="0" err="1">
                <a:solidFill>
                  <a:srgbClr val="0000FF"/>
                </a:solidFill>
                <a:latin typeface="Times New Roman" pitchFamily="18" charset="0"/>
                <a:cs typeface="Times New Roman" pitchFamily="18" charset="0"/>
              </a:rPr>
              <a:t>w</a:t>
            </a:r>
            <a:r>
              <a:rPr lang="en-US" altLang="zh-CN" sz="2000" b="1" baseline="-25000" dirty="0" err="1">
                <a:solidFill>
                  <a:srgbClr val="0000FF"/>
                </a:solidFill>
                <a:latin typeface="Times New Roman" pitchFamily="18" charset="0"/>
                <a:cs typeface="Times New Roman" pitchFamily="18" charset="0"/>
              </a:rPr>
              <a:t>A</a:t>
            </a:r>
            <a:r>
              <a:rPr lang="en-US" altLang="zh-CN" sz="2000" dirty="0" err="1">
                <a:latin typeface="Times New Roman" pitchFamily="18" charset="0"/>
                <a:cs typeface="Times New Roman" pitchFamily="18" charset="0"/>
                <a:sym typeface="Symbol"/>
              </a:rPr>
              <a:t>+</a:t>
            </a:r>
            <a:r>
              <a:rPr lang="en-US" altLang="zh-CN" sz="2000" i="1" dirty="0" err="1">
                <a:latin typeface="Times New Roman" pitchFamily="18" charset="0"/>
                <a:cs typeface="Times New Roman" pitchFamily="18" charset="0"/>
                <a:sym typeface="Symbol"/>
              </a:rPr>
              <a:t>a</a:t>
            </a:r>
            <a:r>
              <a:rPr lang="en-US" altLang="zh-CN" sz="2000" baseline="-25000" dirty="0" err="1">
                <a:latin typeface="Times New Roman" pitchFamily="18" charset="0"/>
                <a:cs typeface="Times New Roman" pitchFamily="18" charset="0"/>
                <a:sym typeface="Symbol"/>
              </a:rPr>
              <a:t>B</a:t>
            </a:r>
            <a:r>
              <a:rPr lang="en-US" altLang="zh-CN" sz="2000" b="1" dirty="0" err="1">
                <a:solidFill>
                  <a:srgbClr val="0000FF"/>
                </a:solidFill>
                <a:latin typeface="Times New Roman" pitchFamily="18" charset="0"/>
                <a:cs typeface="Times New Roman" pitchFamily="18" charset="0"/>
              </a:rPr>
              <a:t>w</a:t>
            </a:r>
            <a:r>
              <a:rPr lang="en-US" altLang="zh-CN" sz="2000" b="1" baseline="-25000" dirty="0" err="1">
                <a:solidFill>
                  <a:srgbClr val="0000FF"/>
                </a:solidFill>
                <a:latin typeface="Times New Roman" pitchFamily="18" charset="0"/>
                <a:cs typeface="Times New Roman" pitchFamily="18" charset="0"/>
              </a:rPr>
              <a:t>B</a:t>
            </a:r>
            <a:endParaRPr lang="zh-CN" altLang="en-US" sz="2000" dirty="0">
              <a:latin typeface="Times New Roman" pitchFamily="18" charset="0"/>
              <a:cs typeface="Times New Roman" pitchFamily="18" charset="0"/>
            </a:endParaRPr>
          </a:p>
        </p:txBody>
      </p:sp>
      <p:sp>
        <p:nvSpPr>
          <p:cNvPr id="5" name="Rectangle 4"/>
          <p:cNvSpPr/>
          <p:nvPr/>
        </p:nvSpPr>
        <p:spPr>
          <a:xfrm>
            <a:off x="3632435" y="853279"/>
            <a:ext cx="1877437" cy="484133"/>
          </a:xfrm>
          <a:prstGeom prst="rect">
            <a:avLst/>
          </a:prstGeom>
          <a:solidFill>
            <a:schemeClr val="bg1"/>
          </a:solidFill>
        </p:spPr>
        <p:txBody>
          <a:bodyPr wrap="none">
            <a:spAutoFit/>
          </a:bodyPr>
          <a:lstStyle/>
          <a:p>
            <a:r>
              <a:rPr lang="en-US" altLang="zh-CN" sz="2000" b="1" dirty="0" err="1">
                <a:latin typeface="Times New Roman" pitchFamily="18" charset="0"/>
                <a:cs typeface="Times New Roman" pitchFamily="18" charset="0"/>
              </a:rPr>
              <a:t>y</a:t>
            </a:r>
            <a:r>
              <a:rPr lang="en-US" altLang="zh-CN" sz="2000" b="1" baseline="-25000" dirty="0" err="1">
                <a:latin typeface="Times New Roman" pitchFamily="18" charset="0"/>
                <a:cs typeface="Times New Roman" pitchFamily="18" charset="0"/>
              </a:rPr>
              <a:t>R</a:t>
            </a:r>
            <a:r>
              <a:rPr lang="en-US" altLang="zh-CN" sz="2000" dirty="0">
                <a:latin typeface="Times New Roman" pitchFamily="18" charset="0"/>
                <a:cs typeface="Times New Roman" pitchFamily="18" charset="0"/>
              </a:rPr>
              <a:t>= </a:t>
            </a:r>
            <a:r>
              <a:rPr lang="en-US" altLang="zh-CN" sz="2000" i="1" dirty="0" err="1">
                <a:latin typeface="Times New Roman" pitchFamily="18" charset="0"/>
                <a:cs typeface="Times New Roman" pitchFamily="18" charset="0"/>
              </a:rPr>
              <a:t>h</a:t>
            </a:r>
            <a:r>
              <a:rPr lang="en-US" altLang="zh-CN" sz="2000" i="1" baseline="-25000" dirty="0" err="1">
                <a:latin typeface="Times New Roman" pitchFamily="18" charset="0"/>
                <a:cs typeface="Times New Roman" pitchFamily="18" charset="0"/>
              </a:rPr>
              <a:t>A</a:t>
            </a:r>
            <a:r>
              <a:rPr lang="en-US" altLang="zh-CN" sz="2000" b="1" dirty="0" err="1">
                <a:solidFill>
                  <a:srgbClr val="FF0000"/>
                </a:solidFill>
                <a:latin typeface="Times New Roman" pitchFamily="18" charset="0"/>
                <a:cs typeface="Times New Roman" pitchFamily="18" charset="0"/>
              </a:rPr>
              <a:t>x</a:t>
            </a:r>
            <a:r>
              <a:rPr lang="en-US" altLang="zh-CN" sz="2000" b="1" baseline="-25000" dirty="0" err="1">
                <a:solidFill>
                  <a:srgbClr val="FF0000"/>
                </a:solidFill>
                <a:latin typeface="Times New Roman" pitchFamily="18" charset="0"/>
                <a:cs typeface="Times New Roman" pitchFamily="18" charset="0"/>
              </a:rPr>
              <a:t>A</a:t>
            </a:r>
            <a:r>
              <a:rPr lang="en-US" altLang="zh-CN" sz="2000" b="1" dirty="0">
                <a:solidFill>
                  <a:srgbClr val="FF0000"/>
                </a:solidFill>
                <a:latin typeface="Times New Roman" pitchFamily="18" charset="0"/>
                <a:cs typeface="Times New Roman" pitchFamily="18" charset="0"/>
              </a:rPr>
              <a:t>+ </a:t>
            </a:r>
            <a:r>
              <a:rPr lang="en-US" altLang="zh-CN" sz="2000" i="1" dirty="0" err="1">
                <a:latin typeface="Times New Roman" pitchFamily="18" charset="0"/>
                <a:cs typeface="Times New Roman" pitchFamily="18" charset="0"/>
              </a:rPr>
              <a:t>h</a:t>
            </a:r>
            <a:r>
              <a:rPr lang="en-US" altLang="zh-CN" sz="2000" i="1" baseline="-25000" dirty="0" err="1">
                <a:latin typeface="Times New Roman" pitchFamily="18" charset="0"/>
                <a:cs typeface="Times New Roman" pitchFamily="18" charset="0"/>
              </a:rPr>
              <a:t>B</a:t>
            </a:r>
            <a:r>
              <a:rPr lang="en-US" altLang="zh-CN" sz="2000" b="1" dirty="0" err="1">
                <a:solidFill>
                  <a:srgbClr val="FF0000"/>
                </a:solidFill>
                <a:latin typeface="Times New Roman" pitchFamily="18" charset="0"/>
                <a:cs typeface="Times New Roman" pitchFamily="18" charset="0"/>
              </a:rPr>
              <a:t>x</a:t>
            </a:r>
            <a:r>
              <a:rPr lang="en-US" altLang="zh-CN" sz="2000" b="1" baseline="-25000" dirty="0" err="1">
                <a:solidFill>
                  <a:srgbClr val="FF0000"/>
                </a:solidFill>
                <a:latin typeface="Times New Roman" pitchFamily="18" charset="0"/>
                <a:cs typeface="Times New Roman" pitchFamily="18" charset="0"/>
              </a:rPr>
              <a:t>B</a:t>
            </a:r>
            <a:r>
              <a:rPr lang="en-US" altLang="zh-CN" sz="2000" b="1" dirty="0">
                <a:latin typeface="Times New Roman" pitchFamily="18" charset="0"/>
                <a:cs typeface="Times New Roman" pitchFamily="18" charset="0"/>
              </a:rPr>
              <a:t> </a:t>
            </a:r>
            <a:endParaRPr lang="zh-CN" alt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54949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Physical-layer Network </a:t>
            </a:r>
            <a:r>
              <a:rPr lang="en-US" altLang="zh-CN" dirty="0"/>
              <a:t>Coding (PNC)</a:t>
            </a:r>
            <a:endParaRPr lang="zh-CN" altLang="en-US" dirty="0"/>
          </a:p>
        </p:txBody>
      </p:sp>
      <p:sp>
        <p:nvSpPr>
          <p:cNvPr id="4" name="Slide Number Placeholder 3"/>
          <p:cNvSpPr>
            <a:spLocks noGrp="1"/>
          </p:cNvSpPr>
          <p:nvPr>
            <p:ph type="sldNum" sz="quarter" idx="10"/>
          </p:nvPr>
        </p:nvSpPr>
        <p:spPr/>
        <p:txBody>
          <a:bodyPr/>
          <a:lstStyle/>
          <a:p>
            <a:pPr>
              <a:defRPr/>
            </a:pPr>
            <a:fld id="{E856EBEC-7BE2-4B15-88BC-F34BB066B340}" type="slidenum">
              <a:rPr lang="en-US" altLang="zh-CN" smtClean="0"/>
              <a:pPr>
                <a:defRPr/>
              </a:pPr>
              <a:t>5</a:t>
            </a:fld>
            <a:endParaRPr lang="en-US" altLang="zh-CN"/>
          </a:p>
        </p:txBody>
      </p:sp>
      <p:sp>
        <p:nvSpPr>
          <p:cNvPr id="17" name="Content Placeholder 2"/>
          <p:cNvSpPr>
            <a:spLocks noGrp="1"/>
          </p:cNvSpPr>
          <p:nvPr>
            <p:ph idx="1"/>
          </p:nvPr>
        </p:nvSpPr>
        <p:spPr>
          <a:xfrm>
            <a:off x="251520" y="3101008"/>
            <a:ext cx="8740080" cy="2766392"/>
          </a:xfrm>
        </p:spPr>
        <p:txBody>
          <a:bodyPr>
            <a:normAutofit/>
          </a:bodyPr>
          <a:lstStyle/>
          <a:p>
            <a:pPr lvl="1"/>
            <a:r>
              <a:rPr lang="en-US" dirty="0" smtClean="0"/>
              <a:t>Relay computes the </a:t>
            </a:r>
            <a:r>
              <a:rPr lang="en-US" dirty="0" smtClean="0">
                <a:solidFill>
                  <a:srgbClr val="0000FF"/>
                </a:solidFill>
                <a:latin typeface="Euclid Math Two" pitchFamily="18" charset="2"/>
              </a:rPr>
              <a:t>F</a:t>
            </a:r>
            <a:r>
              <a:rPr lang="en-US" dirty="0" smtClean="0"/>
              <a:t>-linear combination of </a:t>
            </a:r>
            <a:r>
              <a:rPr lang="en-US" i="1" dirty="0" err="1" smtClean="0"/>
              <a:t>a</a:t>
            </a:r>
            <a:r>
              <a:rPr lang="en-US" baseline="-25000" dirty="0" err="1" smtClean="0"/>
              <a:t>A</a:t>
            </a:r>
            <a:r>
              <a:rPr lang="en-US" b="1" dirty="0" err="1" smtClean="0">
                <a:solidFill>
                  <a:srgbClr val="0000FF"/>
                </a:solidFill>
              </a:rPr>
              <a:t>w</a:t>
            </a:r>
            <a:r>
              <a:rPr lang="en-US" b="1" baseline="-25000" dirty="0" err="1" smtClean="0">
                <a:solidFill>
                  <a:srgbClr val="0000FF"/>
                </a:solidFill>
              </a:rPr>
              <a:t>A</a:t>
            </a:r>
            <a:r>
              <a:rPr lang="en-US" dirty="0" err="1" smtClean="0">
                <a:sym typeface="Symbol"/>
              </a:rPr>
              <a:t>+</a:t>
            </a:r>
            <a:r>
              <a:rPr lang="en-US" i="1" dirty="0" err="1" smtClean="0">
                <a:sym typeface="Symbol"/>
              </a:rPr>
              <a:t>a</a:t>
            </a:r>
            <a:r>
              <a:rPr lang="en-US" baseline="-25000" dirty="0" err="1" smtClean="0">
                <a:sym typeface="Symbol"/>
              </a:rPr>
              <a:t>B</a:t>
            </a:r>
            <a:r>
              <a:rPr lang="en-US" b="1" dirty="0" err="1" smtClean="0">
                <a:solidFill>
                  <a:srgbClr val="0000FF"/>
                </a:solidFill>
              </a:rPr>
              <a:t>w</a:t>
            </a:r>
            <a:r>
              <a:rPr lang="en-US" b="1" baseline="-25000" dirty="0" err="1" smtClean="0">
                <a:solidFill>
                  <a:srgbClr val="0000FF"/>
                </a:solidFill>
              </a:rPr>
              <a:t>B</a:t>
            </a:r>
            <a:r>
              <a:rPr lang="en-US" dirty="0" smtClean="0">
                <a:solidFill>
                  <a:srgbClr val="0000FF"/>
                </a:solidFill>
              </a:rPr>
              <a:t> </a:t>
            </a:r>
            <a:r>
              <a:rPr lang="en-US" altLang="zh-CN" dirty="0" smtClean="0"/>
              <a:t>from linearly superimposed receiving signals </a:t>
            </a:r>
            <a:r>
              <a:rPr lang="en-US" altLang="zh-CN" b="1" dirty="0" err="1" smtClean="0"/>
              <a:t>y</a:t>
            </a:r>
            <a:r>
              <a:rPr lang="en-US" altLang="zh-CN" b="1" baseline="-25000" dirty="0" err="1" smtClean="0"/>
              <a:t>R</a:t>
            </a:r>
            <a:r>
              <a:rPr lang="en-US" altLang="zh-CN" dirty="0" smtClean="0"/>
              <a:t>= </a:t>
            </a:r>
            <a:r>
              <a:rPr lang="en-US" altLang="zh-CN" i="1" dirty="0" err="1" smtClean="0"/>
              <a:t>h</a:t>
            </a:r>
            <a:r>
              <a:rPr lang="en-US" altLang="zh-CN" i="1" baseline="-25000" dirty="0" err="1" smtClean="0"/>
              <a:t>A</a:t>
            </a:r>
            <a:r>
              <a:rPr lang="en-US" altLang="zh-CN" b="1" dirty="0" err="1" smtClean="0">
                <a:solidFill>
                  <a:srgbClr val="FF0000"/>
                </a:solidFill>
              </a:rPr>
              <a:t>x</a:t>
            </a:r>
            <a:r>
              <a:rPr lang="en-US" altLang="zh-CN" b="1" baseline="-25000" dirty="0" err="1" smtClean="0">
                <a:solidFill>
                  <a:srgbClr val="FF0000"/>
                </a:solidFill>
              </a:rPr>
              <a:t>A</a:t>
            </a:r>
            <a:r>
              <a:rPr lang="en-US" altLang="zh-CN" b="1" dirty="0" smtClean="0">
                <a:solidFill>
                  <a:srgbClr val="FF0000"/>
                </a:solidFill>
              </a:rPr>
              <a:t>+ </a:t>
            </a:r>
            <a:r>
              <a:rPr lang="en-US" altLang="zh-CN" i="1" dirty="0" err="1" smtClean="0"/>
              <a:t>h</a:t>
            </a:r>
            <a:r>
              <a:rPr lang="en-US" altLang="zh-CN" i="1" baseline="-25000" dirty="0" err="1" smtClean="0"/>
              <a:t>B</a:t>
            </a:r>
            <a:r>
              <a:rPr lang="en-US" altLang="zh-CN" b="1" dirty="0" err="1" smtClean="0">
                <a:solidFill>
                  <a:srgbClr val="FF0000"/>
                </a:solidFill>
              </a:rPr>
              <a:t>x</a:t>
            </a:r>
            <a:r>
              <a:rPr lang="en-US" altLang="zh-CN" b="1" baseline="-25000" dirty="0" err="1" smtClean="0">
                <a:solidFill>
                  <a:srgbClr val="FF0000"/>
                </a:solidFill>
              </a:rPr>
              <a:t>B</a:t>
            </a:r>
            <a:r>
              <a:rPr lang="en-US" altLang="zh-CN" b="1" dirty="0" smtClean="0"/>
              <a:t> + </a:t>
            </a:r>
            <a:r>
              <a:rPr lang="en-US" altLang="zh-CN" b="1" dirty="0" smtClean="0">
                <a:solidFill>
                  <a:srgbClr val="FF0000"/>
                </a:solidFill>
              </a:rPr>
              <a:t>z</a:t>
            </a:r>
            <a:endParaRPr lang="en-US" dirty="0" smtClean="0">
              <a:solidFill>
                <a:srgbClr val="FF0000"/>
              </a:solidFill>
            </a:endParaRPr>
          </a:p>
          <a:p>
            <a:pPr lvl="1">
              <a:lnSpc>
                <a:spcPct val="50000"/>
              </a:lnSpc>
              <a:spcBef>
                <a:spcPts val="0"/>
              </a:spcBef>
            </a:pPr>
            <a:r>
              <a:rPr lang="en-US" altLang="zh-CN" dirty="0" smtClean="0">
                <a:solidFill>
                  <a:schemeClr val="bg1"/>
                </a:solidFill>
                <a:latin typeface="Times New Roman"/>
              </a:rPr>
              <a:t> </a:t>
            </a:r>
            <a:r>
              <a:rPr lang="en-US" altLang="zh-CN" sz="1900" dirty="0" smtClean="0">
                <a:solidFill>
                  <a:schemeClr val="bg1"/>
                </a:solidFill>
                <a:latin typeface="Times New Roman"/>
              </a:rPr>
              <a:t>[Nam-Chung-Lee’10]</a:t>
            </a:r>
            <a:r>
              <a:rPr lang="en-US" dirty="0" smtClean="0">
                <a:solidFill>
                  <a:schemeClr val="bg1"/>
                </a:solidFill>
              </a:rPr>
              <a:t>roach the capacity upper bound of a </a:t>
            </a:r>
            <a:r>
              <a:rPr lang="en-US" dirty="0" err="1" smtClean="0">
                <a:solidFill>
                  <a:schemeClr val="bg1"/>
                </a:solidFill>
              </a:rPr>
              <a:t>Gaus</a:t>
            </a:r>
            <a:endParaRPr lang="en-US" dirty="0" smtClean="0">
              <a:solidFill>
                <a:schemeClr val="bg1"/>
              </a:solidFill>
            </a:endParaRPr>
          </a:p>
          <a:p>
            <a:pPr marL="269875" indent="-269875">
              <a:buFont typeface="+mj-lt"/>
              <a:buAutoNum type="arabicPeriod"/>
            </a:pPr>
            <a:r>
              <a:rPr lang="en-US" altLang="zh-CN" dirty="0"/>
              <a:t>We need </a:t>
            </a:r>
            <a:r>
              <a:rPr lang="en-US" altLang="zh-CN" dirty="0" smtClean="0"/>
              <a:t>an </a:t>
            </a:r>
            <a:r>
              <a:rPr lang="en-US" altLang="zh-CN" dirty="0"/>
              <a:t>appropriate </a:t>
            </a:r>
            <a:r>
              <a:rPr lang="en-US" altLang="zh-CN" b="1" i="1" dirty="0" smtClean="0"/>
              <a:t>modulation scheme </a:t>
            </a:r>
            <a:r>
              <a:rPr lang="en-US" altLang="zh-CN" dirty="0"/>
              <a:t>to </a:t>
            </a:r>
            <a:r>
              <a:rPr lang="en-US" altLang="zh-CN" dirty="0" smtClean="0"/>
              <a:t>map linearity from over complex number field to over finite fields. </a:t>
            </a:r>
          </a:p>
          <a:p>
            <a:pPr marL="269875" indent="-269875">
              <a:buFont typeface="+mj-lt"/>
              <a:buAutoNum type="arabicPeriod"/>
            </a:pPr>
            <a:r>
              <a:rPr lang="en-US" altLang="zh-CN" dirty="0"/>
              <a:t>We need </a:t>
            </a:r>
            <a:r>
              <a:rPr lang="en-US" altLang="zh-CN" dirty="0" smtClean="0"/>
              <a:t>an appropriate </a:t>
            </a:r>
            <a:r>
              <a:rPr lang="en-US" altLang="zh-CN" b="1" dirty="0" smtClean="0"/>
              <a:t>coding technique </a:t>
            </a:r>
            <a:r>
              <a:rPr lang="en-US" altLang="zh-CN" dirty="0"/>
              <a:t>for reliable PNC over </a:t>
            </a:r>
            <a:r>
              <a:rPr lang="en-US" altLang="zh-CN" dirty="0">
                <a:solidFill>
                  <a:srgbClr val="0000FF"/>
                </a:solidFill>
                <a:latin typeface="Euclid Math Two" pitchFamily="18" charset="2"/>
                <a:sym typeface="Symbol"/>
              </a:rPr>
              <a:t>F</a:t>
            </a:r>
            <a:r>
              <a:rPr lang="en-US" altLang="zh-CN" dirty="0"/>
              <a:t>. </a:t>
            </a:r>
          </a:p>
          <a:p>
            <a:endParaRPr lang="en-US" altLang="zh-CN" dirty="0" smtClean="0"/>
          </a:p>
        </p:txBody>
      </p:sp>
      <p:grpSp>
        <p:nvGrpSpPr>
          <p:cNvPr id="7" name="Group 6"/>
          <p:cNvGrpSpPr/>
          <p:nvPr/>
        </p:nvGrpSpPr>
        <p:grpSpPr>
          <a:xfrm>
            <a:off x="1691680" y="1126983"/>
            <a:ext cx="5265626" cy="1730517"/>
            <a:chOff x="1691680" y="1126983"/>
            <a:chExt cx="5265626" cy="1730517"/>
          </a:xfrm>
        </p:grpSpPr>
        <p:grpSp>
          <p:nvGrpSpPr>
            <p:cNvPr id="15" name="Group 14"/>
            <p:cNvGrpSpPr/>
            <p:nvPr/>
          </p:nvGrpSpPr>
          <p:grpSpPr>
            <a:xfrm>
              <a:off x="1691680" y="1126983"/>
              <a:ext cx="5265626" cy="1730517"/>
              <a:chOff x="1691680" y="1126983"/>
              <a:chExt cx="5265626" cy="1730517"/>
            </a:xfrm>
          </p:grpSpPr>
          <p:pic>
            <p:nvPicPr>
              <p:cNvPr id="16" name="Picture 2"/>
              <p:cNvPicPr>
                <a:picLocks noChangeAspect="1" noChangeArrowheads="1"/>
              </p:cNvPicPr>
              <p:nvPr/>
            </p:nvPicPr>
            <p:blipFill>
              <a:blip r:embed="rId3" cstate="print"/>
              <a:srcRect/>
              <a:stretch>
                <a:fillRect/>
              </a:stretch>
            </p:blipFill>
            <p:spPr bwMode="auto">
              <a:xfrm>
                <a:off x="1691680" y="1126983"/>
                <a:ext cx="5265626" cy="1437921"/>
              </a:xfrm>
              <a:prstGeom prst="rect">
                <a:avLst/>
              </a:prstGeom>
              <a:noFill/>
              <a:ln w="9525">
                <a:noFill/>
                <a:miter lim="800000"/>
                <a:headEnd/>
                <a:tailEnd/>
              </a:ln>
            </p:spPr>
          </p:pic>
          <p:graphicFrame>
            <p:nvGraphicFramePr>
              <p:cNvPr id="18" name="Object 17"/>
              <p:cNvGraphicFramePr>
                <a:graphicFrameLocks noChangeAspect="1"/>
              </p:cNvGraphicFramePr>
              <p:nvPr>
                <p:extLst>
                  <p:ext uri="{D42A27DB-BD31-4B8C-83A1-F6EECF244321}">
                    <p14:modId xmlns:p14="http://schemas.microsoft.com/office/powerpoint/2010/main" val="3948492680"/>
                  </p:ext>
                </p:extLst>
              </p:nvPr>
            </p:nvGraphicFramePr>
            <p:xfrm>
              <a:off x="4075113" y="2509838"/>
              <a:ext cx="895350" cy="342900"/>
            </p:xfrm>
            <a:graphic>
              <a:graphicData uri="http://schemas.openxmlformats.org/presentationml/2006/ole">
                <mc:AlternateContent xmlns:mc="http://schemas.openxmlformats.org/markup-compatibility/2006">
                  <mc:Choice xmlns:v="urn:schemas-microsoft-com:vml" Requires="v">
                    <p:oleObj spid="_x0000_s191514" name="Equation" r:id="rId4" imgW="596880" imgH="228600" progId="Equation.DSMT4">
                      <p:embed/>
                    </p:oleObj>
                  </mc:Choice>
                  <mc:Fallback>
                    <p:oleObj name="Equation" r:id="rId4" imgW="596880" imgH="228600" progId="Equation.DSMT4">
                      <p:embed/>
                      <p:pic>
                        <p:nvPicPr>
                          <p:cNvPr id="0" name=""/>
                          <p:cNvPicPr>
                            <a:picLocks noChangeAspect="1" noChangeArrowheads="1"/>
                          </p:cNvPicPr>
                          <p:nvPr/>
                        </p:nvPicPr>
                        <p:blipFill>
                          <a:blip r:embed="rId5"/>
                          <a:srcRect/>
                          <a:stretch>
                            <a:fillRect/>
                          </a:stretch>
                        </p:blipFill>
                        <p:spPr bwMode="auto">
                          <a:xfrm>
                            <a:off x="4075113" y="2509838"/>
                            <a:ext cx="89535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256262107"/>
                  </p:ext>
                </p:extLst>
              </p:nvPr>
            </p:nvGraphicFramePr>
            <p:xfrm>
              <a:off x="3162300" y="1343025"/>
              <a:ext cx="304800" cy="342900"/>
            </p:xfrm>
            <a:graphic>
              <a:graphicData uri="http://schemas.openxmlformats.org/presentationml/2006/ole">
                <mc:AlternateContent xmlns:mc="http://schemas.openxmlformats.org/markup-compatibility/2006">
                  <mc:Choice xmlns:v="urn:schemas-microsoft-com:vml" Requires="v">
                    <p:oleObj spid="_x0000_s191515" name="Equation" r:id="rId6" imgW="203040" imgH="228600" progId="Equation.DSMT4">
                      <p:embed/>
                    </p:oleObj>
                  </mc:Choice>
                  <mc:Fallback>
                    <p:oleObj name="Equation" r:id="rId6" imgW="203040" imgH="228600" progId="Equation.DSMT4">
                      <p:embed/>
                      <p:pic>
                        <p:nvPicPr>
                          <p:cNvPr id="0" name=""/>
                          <p:cNvPicPr>
                            <a:picLocks noChangeAspect="1" noChangeArrowheads="1"/>
                          </p:cNvPicPr>
                          <p:nvPr/>
                        </p:nvPicPr>
                        <p:blipFill>
                          <a:blip r:embed="rId7"/>
                          <a:srcRect/>
                          <a:stretch>
                            <a:fillRect/>
                          </a:stretch>
                        </p:blipFill>
                        <p:spPr bwMode="auto">
                          <a:xfrm>
                            <a:off x="3162300" y="1343025"/>
                            <a:ext cx="304800" cy="342900"/>
                          </a:xfrm>
                          <a:prstGeom prst="rect">
                            <a:avLst/>
                          </a:prstGeom>
                          <a:solidFill>
                            <a:schemeClr val="bg1"/>
                          </a:solidFill>
                          <a:ln>
                            <a:noFill/>
                          </a:ln>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355163484"/>
                  </p:ext>
                </p:extLst>
              </p:nvPr>
            </p:nvGraphicFramePr>
            <p:xfrm>
              <a:off x="5467350" y="1381125"/>
              <a:ext cx="285750" cy="342900"/>
            </p:xfrm>
            <a:graphic>
              <a:graphicData uri="http://schemas.openxmlformats.org/presentationml/2006/ole">
                <mc:AlternateContent xmlns:mc="http://schemas.openxmlformats.org/markup-compatibility/2006">
                  <mc:Choice xmlns:v="urn:schemas-microsoft-com:vml" Requires="v">
                    <p:oleObj spid="_x0000_s191516" name="Equation" r:id="rId8" imgW="190440" imgH="228600" progId="Equation.DSMT4">
                      <p:embed/>
                    </p:oleObj>
                  </mc:Choice>
                  <mc:Fallback>
                    <p:oleObj name="Equation" r:id="rId8" imgW="190440" imgH="228600" progId="Equation.DSMT4">
                      <p:embed/>
                      <p:pic>
                        <p:nvPicPr>
                          <p:cNvPr id="0" name=""/>
                          <p:cNvPicPr>
                            <a:picLocks noChangeAspect="1" noChangeArrowheads="1"/>
                          </p:cNvPicPr>
                          <p:nvPr/>
                        </p:nvPicPr>
                        <p:blipFill>
                          <a:blip r:embed="rId9"/>
                          <a:srcRect/>
                          <a:stretch>
                            <a:fillRect/>
                          </a:stretch>
                        </p:blipFill>
                        <p:spPr bwMode="auto">
                          <a:xfrm>
                            <a:off x="5467350" y="1381125"/>
                            <a:ext cx="285750" cy="342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165673952"/>
                  </p:ext>
                </p:extLst>
              </p:nvPr>
            </p:nvGraphicFramePr>
            <p:xfrm>
              <a:off x="3200400" y="1905000"/>
              <a:ext cx="304800" cy="342900"/>
            </p:xfrm>
            <a:graphic>
              <a:graphicData uri="http://schemas.openxmlformats.org/presentationml/2006/ole">
                <mc:AlternateContent xmlns:mc="http://schemas.openxmlformats.org/markup-compatibility/2006">
                  <mc:Choice xmlns:v="urn:schemas-microsoft-com:vml" Requires="v">
                    <p:oleObj spid="_x0000_s191517" name="Equation" r:id="rId10" imgW="203040" imgH="228600" progId="Equation.DSMT4">
                      <p:embed/>
                    </p:oleObj>
                  </mc:Choice>
                  <mc:Fallback>
                    <p:oleObj name="Equation" r:id="rId10" imgW="203040" imgH="228600" progId="Equation.DSMT4">
                      <p:embed/>
                      <p:pic>
                        <p:nvPicPr>
                          <p:cNvPr id="0" name=""/>
                          <p:cNvPicPr>
                            <a:picLocks noChangeAspect="1" noChangeArrowheads="1"/>
                          </p:cNvPicPr>
                          <p:nvPr/>
                        </p:nvPicPr>
                        <p:blipFill>
                          <a:blip r:embed="rId11"/>
                          <a:srcRect/>
                          <a:stretch>
                            <a:fillRect/>
                          </a:stretch>
                        </p:blipFill>
                        <p:spPr bwMode="auto">
                          <a:xfrm>
                            <a:off x="3200400" y="1905000"/>
                            <a:ext cx="304800" cy="342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248348400"/>
                  </p:ext>
                </p:extLst>
              </p:nvPr>
            </p:nvGraphicFramePr>
            <p:xfrm>
              <a:off x="5514975" y="1981200"/>
              <a:ext cx="171450" cy="266700"/>
            </p:xfrm>
            <a:graphic>
              <a:graphicData uri="http://schemas.openxmlformats.org/presentationml/2006/ole">
                <mc:AlternateContent xmlns:mc="http://schemas.openxmlformats.org/markup-compatibility/2006">
                  <mc:Choice xmlns:v="urn:schemas-microsoft-com:vml" Requires="v">
                    <p:oleObj spid="_x0000_s191518" name="Equation" r:id="rId12" imgW="114120" imgH="177480" progId="Equation.DSMT4">
                      <p:embed/>
                    </p:oleObj>
                  </mc:Choice>
                  <mc:Fallback>
                    <p:oleObj name="Equation" r:id="rId12" imgW="114120" imgH="1774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14975" y="1981200"/>
                            <a:ext cx="171450" cy="266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457185801"/>
                  </p:ext>
                </p:extLst>
              </p:nvPr>
            </p:nvGraphicFramePr>
            <p:xfrm>
              <a:off x="5486400" y="1905000"/>
              <a:ext cx="304800" cy="342900"/>
            </p:xfrm>
            <a:graphic>
              <a:graphicData uri="http://schemas.openxmlformats.org/presentationml/2006/ole">
                <mc:AlternateContent xmlns:mc="http://schemas.openxmlformats.org/markup-compatibility/2006">
                  <mc:Choice xmlns:v="urn:schemas-microsoft-com:vml" Requires="v">
                    <p:oleObj spid="_x0000_s191519" name="Equation" r:id="rId14" imgW="203040" imgH="228600" progId="Equation.DSMT4">
                      <p:embed/>
                    </p:oleObj>
                  </mc:Choice>
                  <mc:Fallback>
                    <p:oleObj name="Equation" r:id="rId14" imgW="203040" imgH="228600" progId="Equation.DSMT4">
                      <p:embed/>
                      <p:pic>
                        <p:nvPicPr>
                          <p:cNvPr id="0" name=""/>
                          <p:cNvPicPr>
                            <a:picLocks noChangeAspect="1" noChangeArrowheads="1"/>
                          </p:cNvPicPr>
                          <p:nvPr/>
                        </p:nvPicPr>
                        <p:blipFill>
                          <a:blip r:embed="rId11"/>
                          <a:srcRect/>
                          <a:stretch>
                            <a:fillRect/>
                          </a:stretch>
                        </p:blipFill>
                        <p:spPr bwMode="auto">
                          <a:xfrm>
                            <a:off x="5486400" y="1905000"/>
                            <a:ext cx="304800" cy="342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285279493"/>
                  </p:ext>
                </p:extLst>
              </p:nvPr>
            </p:nvGraphicFramePr>
            <p:xfrm>
              <a:off x="2133600" y="2514600"/>
              <a:ext cx="361950" cy="342900"/>
            </p:xfrm>
            <a:graphic>
              <a:graphicData uri="http://schemas.openxmlformats.org/presentationml/2006/ole">
                <mc:AlternateContent xmlns:mc="http://schemas.openxmlformats.org/markup-compatibility/2006">
                  <mc:Choice xmlns:v="urn:schemas-microsoft-com:vml" Requires="v">
                    <p:oleObj spid="_x0000_s191520" name="Equation" r:id="rId15" imgW="241200" imgH="228600" progId="Equation.DSMT4">
                      <p:embed/>
                    </p:oleObj>
                  </mc:Choice>
                  <mc:Fallback>
                    <p:oleObj name="Equation" r:id="rId15" imgW="241200" imgH="2286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33600" y="2514600"/>
                            <a:ext cx="3619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000129008"/>
                  </p:ext>
                </p:extLst>
              </p:nvPr>
            </p:nvGraphicFramePr>
            <p:xfrm>
              <a:off x="6334125" y="2476500"/>
              <a:ext cx="342900" cy="342900"/>
            </p:xfrm>
            <a:graphic>
              <a:graphicData uri="http://schemas.openxmlformats.org/presentationml/2006/ole">
                <mc:AlternateContent xmlns:mc="http://schemas.openxmlformats.org/markup-compatibility/2006">
                  <mc:Choice xmlns:v="urn:schemas-microsoft-com:vml" Requires="v">
                    <p:oleObj spid="_x0000_s191521" name="Equation" r:id="rId17" imgW="228600" imgH="228600" progId="Equation.DSMT4">
                      <p:embed/>
                    </p:oleObj>
                  </mc:Choice>
                  <mc:Fallback>
                    <p:oleObj name="Equation" r:id="rId17" imgW="22860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34125" y="2476500"/>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3" name="Rectangle 22"/>
            <p:cNvSpPr/>
            <p:nvPr/>
          </p:nvSpPr>
          <p:spPr>
            <a:xfrm>
              <a:off x="3810000" y="2438400"/>
              <a:ext cx="1402948" cy="400110"/>
            </a:xfrm>
            <a:prstGeom prst="rect">
              <a:avLst/>
            </a:prstGeom>
            <a:solidFill>
              <a:schemeClr val="bg1"/>
            </a:solidFill>
          </p:spPr>
          <p:txBody>
            <a:bodyPr wrap="none">
              <a:spAutoFit/>
            </a:bodyPr>
            <a:lstStyle/>
            <a:p>
              <a:r>
                <a:rPr lang="en-US" altLang="zh-CN" sz="2000" i="1" dirty="0" smtClean="0">
                  <a:latin typeface="Times New Roman" pitchFamily="18" charset="0"/>
                  <a:cs typeface="Times New Roman" pitchFamily="18" charset="0"/>
                </a:rPr>
                <a:t>                   </a:t>
              </a:r>
              <a:endParaRPr lang="zh-CN" altLang="en-US" sz="2000" dirty="0">
                <a:latin typeface="Times New Roman" pitchFamily="18" charset="0"/>
                <a:cs typeface="Times New Roman" pitchFamily="18" charset="0"/>
              </a:endParaRPr>
            </a:p>
          </p:txBody>
        </p:sp>
      </p:grpSp>
      <p:sp>
        <p:nvSpPr>
          <p:cNvPr id="24" name="Rectangle 23"/>
          <p:cNvSpPr/>
          <p:nvPr/>
        </p:nvSpPr>
        <p:spPr>
          <a:xfrm>
            <a:off x="3845256" y="2451887"/>
            <a:ext cx="1431802" cy="400110"/>
          </a:xfrm>
          <a:prstGeom prst="rect">
            <a:avLst/>
          </a:prstGeom>
          <a:solidFill>
            <a:schemeClr val="bg1"/>
          </a:solidFill>
        </p:spPr>
        <p:txBody>
          <a:bodyPr wrap="none">
            <a:spAutoFit/>
          </a:bodyPr>
          <a:lstStyle/>
          <a:p>
            <a:r>
              <a:rPr lang="en-US" altLang="zh-CN" sz="2000" i="1" dirty="0" err="1">
                <a:latin typeface="Times New Roman" pitchFamily="18" charset="0"/>
                <a:cs typeface="Times New Roman" pitchFamily="18" charset="0"/>
              </a:rPr>
              <a:t>a</a:t>
            </a:r>
            <a:r>
              <a:rPr lang="en-US" altLang="zh-CN" sz="2000" baseline="-25000" dirty="0" err="1">
                <a:latin typeface="Times New Roman" pitchFamily="18" charset="0"/>
                <a:cs typeface="Times New Roman" pitchFamily="18" charset="0"/>
              </a:rPr>
              <a:t>A</a:t>
            </a:r>
            <a:r>
              <a:rPr lang="en-US" altLang="zh-CN" sz="2000" b="1" dirty="0" err="1">
                <a:solidFill>
                  <a:srgbClr val="0000FF"/>
                </a:solidFill>
                <a:latin typeface="Times New Roman" pitchFamily="18" charset="0"/>
                <a:cs typeface="Times New Roman" pitchFamily="18" charset="0"/>
              </a:rPr>
              <a:t>w</a:t>
            </a:r>
            <a:r>
              <a:rPr lang="en-US" altLang="zh-CN" sz="2000" b="1" baseline="-25000" dirty="0" err="1">
                <a:solidFill>
                  <a:srgbClr val="0000FF"/>
                </a:solidFill>
                <a:latin typeface="Times New Roman" pitchFamily="18" charset="0"/>
                <a:cs typeface="Times New Roman" pitchFamily="18" charset="0"/>
              </a:rPr>
              <a:t>A</a:t>
            </a:r>
            <a:r>
              <a:rPr lang="en-US" altLang="zh-CN" sz="2000" dirty="0" err="1">
                <a:latin typeface="Times New Roman" pitchFamily="18" charset="0"/>
                <a:cs typeface="Times New Roman" pitchFamily="18" charset="0"/>
                <a:sym typeface="Symbol"/>
              </a:rPr>
              <a:t>+</a:t>
            </a:r>
            <a:r>
              <a:rPr lang="en-US" altLang="zh-CN" sz="2000" i="1" dirty="0" err="1">
                <a:solidFill>
                  <a:srgbClr val="0000FF"/>
                </a:solidFill>
                <a:latin typeface="Times New Roman" pitchFamily="18" charset="0"/>
                <a:cs typeface="Times New Roman" pitchFamily="18" charset="0"/>
                <a:sym typeface="Symbol"/>
              </a:rPr>
              <a:t>a</a:t>
            </a:r>
            <a:r>
              <a:rPr lang="en-US" altLang="zh-CN" sz="2000" baseline="-25000" dirty="0" err="1">
                <a:solidFill>
                  <a:srgbClr val="0000FF"/>
                </a:solidFill>
                <a:latin typeface="Times New Roman" pitchFamily="18" charset="0"/>
                <a:cs typeface="Times New Roman" pitchFamily="18" charset="0"/>
                <a:sym typeface="Symbol"/>
              </a:rPr>
              <a:t>B</a:t>
            </a:r>
            <a:r>
              <a:rPr lang="en-US" altLang="zh-CN" sz="2000" b="1" dirty="0" err="1">
                <a:solidFill>
                  <a:srgbClr val="0000FF"/>
                </a:solidFill>
                <a:latin typeface="Times New Roman" pitchFamily="18" charset="0"/>
                <a:cs typeface="Times New Roman" pitchFamily="18" charset="0"/>
              </a:rPr>
              <a:t>w</a:t>
            </a:r>
            <a:r>
              <a:rPr lang="en-US" altLang="zh-CN" sz="2000" b="1" baseline="-25000" dirty="0" err="1">
                <a:solidFill>
                  <a:srgbClr val="0000FF"/>
                </a:solidFill>
                <a:latin typeface="Times New Roman" pitchFamily="18" charset="0"/>
                <a:cs typeface="Times New Roman" pitchFamily="18" charset="0"/>
              </a:rPr>
              <a:t>B</a:t>
            </a:r>
            <a:endParaRPr lang="zh-CN" altLang="en-US" sz="2000" dirty="0">
              <a:latin typeface="Times New Roman" pitchFamily="18" charset="0"/>
              <a:cs typeface="Times New Roman" pitchFamily="18" charset="0"/>
            </a:endParaRPr>
          </a:p>
        </p:txBody>
      </p:sp>
      <p:sp>
        <p:nvSpPr>
          <p:cNvPr id="5" name="Rectangle 4"/>
          <p:cNvSpPr/>
          <p:nvPr/>
        </p:nvSpPr>
        <p:spPr>
          <a:xfrm>
            <a:off x="3581400" y="887467"/>
            <a:ext cx="2137124" cy="484133"/>
          </a:xfrm>
          <a:prstGeom prst="rect">
            <a:avLst/>
          </a:prstGeom>
          <a:solidFill>
            <a:schemeClr val="bg1"/>
          </a:solidFill>
        </p:spPr>
        <p:txBody>
          <a:bodyPr wrap="none">
            <a:spAutoFit/>
          </a:bodyPr>
          <a:lstStyle/>
          <a:p>
            <a:r>
              <a:rPr lang="en-US" altLang="zh-CN" sz="2000" b="1" dirty="0" err="1">
                <a:latin typeface="Times New Roman" pitchFamily="18" charset="0"/>
                <a:cs typeface="Times New Roman" pitchFamily="18" charset="0"/>
              </a:rPr>
              <a:t>y</a:t>
            </a:r>
            <a:r>
              <a:rPr lang="en-US" altLang="zh-CN" sz="2000" b="1" baseline="-25000" dirty="0" err="1">
                <a:latin typeface="Times New Roman" pitchFamily="18" charset="0"/>
                <a:cs typeface="Times New Roman" pitchFamily="18" charset="0"/>
              </a:rPr>
              <a:t>R</a:t>
            </a:r>
            <a:r>
              <a:rPr lang="en-US" altLang="zh-CN" sz="2000" dirty="0">
                <a:latin typeface="Times New Roman" pitchFamily="18" charset="0"/>
                <a:cs typeface="Times New Roman" pitchFamily="18" charset="0"/>
              </a:rPr>
              <a:t>= </a:t>
            </a:r>
            <a:r>
              <a:rPr lang="en-US" altLang="zh-CN" sz="2000" i="1" dirty="0" err="1" smtClean="0">
                <a:latin typeface="Times New Roman" pitchFamily="18" charset="0"/>
                <a:cs typeface="Times New Roman" pitchFamily="18" charset="0"/>
              </a:rPr>
              <a:t>h</a:t>
            </a:r>
            <a:r>
              <a:rPr lang="en-US" altLang="zh-CN" sz="2000" i="1" baseline="-25000" dirty="0" err="1" smtClean="0">
                <a:latin typeface="Times New Roman" pitchFamily="18" charset="0"/>
                <a:cs typeface="Times New Roman" pitchFamily="18" charset="0"/>
              </a:rPr>
              <a:t>A</a:t>
            </a:r>
            <a:r>
              <a:rPr lang="en-US" altLang="zh-CN" sz="2000" b="1" dirty="0" err="1" smtClean="0">
                <a:solidFill>
                  <a:srgbClr val="FF0000"/>
                </a:solidFill>
                <a:latin typeface="Times New Roman" pitchFamily="18" charset="0"/>
                <a:cs typeface="Times New Roman" pitchFamily="18" charset="0"/>
              </a:rPr>
              <a:t>x</a:t>
            </a:r>
            <a:r>
              <a:rPr lang="en-US" altLang="zh-CN" sz="2000" b="1" baseline="-25000" dirty="0" err="1" smtClean="0">
                <a:solidFill>
                  <a:srgbClr val="FF0000"/>
                </a:solidFill>
                <a:latin typeface="Times New Roman" pitchFamily="18" charset="0"/>
                <a:cs typeface="Times New Roman" pitchFamily="18" charset="0"/>
              </a:rPr>
              <a:t>A</a:t>
            </a:r>
            <a:r>
              <a:rPr lang="en-US" altLang="zh-CN" sz="2000" b="1" dirty="0" err="1" smtClean="0">
                <a:solidFill>
                  <a:srgbClr val="FF0000"/>
                </a:solidFill>
                <a:latin typeface="Times New Roman" pitchFamily="18" charset="0"/>
                <a:cs typeface="Times New Roman" pitchFamily="18" charset="0"/>
              </a:rPr>
              <a:t>+</a:t>
            </a:r>
            <a:r>
              <a:rPr lang="en-US" altLang="zh-CN" sz="2000" i="1" dirty="0" err="1" smtClean="0">
                <a:latin typeface="Times New Roman" pitchFamily="18" charset="0"/>
                <a:cs typeface="Times New Roman" pitchFamily="18" charset="0"/>
              </a:rPr>
              <a:t>h</a:t>
            </a:r>
            <a:r>
              <a:rPr lang="en-US" altLang="zh-CN" sz="2000" i="1" baseline="-25000" dirty="0" err="1" smtClean="0">
                <a:latin typeface="Times New Roman" pitchFamily="18" charset="0"/>
                <a:cs typeface="Times New Roman" pitchFamily="18" charset="0"/>
              </a:rPr>
              <a:t>B</a:t>
            </a:r>
            <a:r>
              <a:rPr lang="en-US" altLang="zh-CN" sz="2000" b="1" dirty="0" err="1" smtClean="0">
                <a:solidFill>
                  <a:srgbClr val="FF0000"/>
                </a:solidFill>
                <a:latin typeface="Times New Roman" pitchFamily="18" charset="0"/>
                <a:cs typeface="Times New Roman" pitchFamily="18" charset="0"/>
              </a:rPr>
              <a:t>x</a:t>
            </a:r>
            <a:r>
              <a:rPr lang="en-US" altLang="zh-CN" sz="2000" b="1" baseline="-25000" dirty="0" err="1" smtClean="0">
                <a:solidFill>
                  <a:srgbClr val="FF0000"/>
                </a:solidFill>
                <a:latin typeface="Times New Roman" pitchFamily="18" charset="0"/>
                <a:cs typeface="Times New Roman" pitchFamily="18" charset="0"/>
              </a:rPr>
              <a:t>B</a:t>
            </a:r>
            <a:r>
              <a:rPr lang="en-US" altLang="zh-CN" sz="2000" dirty="0" err="1" smtClean="0">
                <a:latin typeface="Times New Roman" pitchFamily="18" charset="0"/>
                <a:cs typeface="Times New Roman" pitchFamily="18" charset="0"/>
              </a:rPr>
              <a:t>+</a:t>
            </a:r>
            <a:r>
              <a:rPr lang="en-US" altLang="zh-CN" sz="2000" b="1" dirty="0" err="1" smtClean="0">
                <a:solidFill>
                  <a:srgbClr val="FF0000"/>
                </a:solidFill>
                <a:latin typeface="Times New Roman" pitchFamily="18" charset="0"/>
                <a:cs typeface="Times New Roman" pitchFamily="18" charset="0"/>
              </a:rPr>
              <a:t>z</a:t>
            </a:r>
            <a:r>
              <a:rPr lang="en-US" altLang="zh-CN" sz="2000" b="1" dirty="0" smtClean="0">
                <a:latin typeface="Times New Roman" pitchFamily="18" charset="0"/>
                <a:cs typeface="Times New Roman" pitchFamily="18" charset="0"/>
              </a:rPr>
              <a:t> </a:t>
            </a:r>
            <a:endParaRPr lang="zh-CN" altLang="en-US" sz="2000" dirty="0">
              <a:latin typeface="Times New Roman" pitchFamily="18" charset="0"/>
              <a:cs typeface="Times New Roman" pitchFamily="18" charset="0"/>
            </a:endParaRPr>
          </a:p>
        </p:txBody>
      </p:sp>
      <p:sp>
        <p:nvSpPr>
          <p:cNvPr id="21" name="Content Placeholder 2"/>
          <p:cNvSpPr txBox="1">
            <a:spLocks/>
          </p:cNvSpPr>
          <p:nvPr/>
        </p:nvSpPr>
        <p:spPr bwMode="auto">
          <a:xfrm>
            <a:off x="685801" y="5867400"/>
            <a:ext cx="7924799"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lnSpc>
                <a:spcPct val="120000"/>
              </a:lnSpc>
              <a:spcBef>
                <a:spcPct val="20000"/>
              </a:spcBef>
              <a:spcAft>
                <a:spcPct val="0"/>
              </a:spcAft>
              <a:buFont typeface="Arial" charset="0"/>
              <a:buNone/>
              <a:defRPr sz="2400" kern="1200">
                <a:solidFill>
                  <a:schemeClr val="tx1"/>
                </a:solidFill>
                <a:latin typeface="Times New Roman" pitchFamily="18" charset="0"/>
                <a:ea typeface="+mn-ea"/>
                <a:cs typeface="Times New Roman" pitchFamily="18" charset="0"/>
              </a:defRPr>
            </a:lvl1pPr>
            <a:lvl2pPr marL="357188" indent="-357188" algn="l" rtl="0" eaLnBrk="0" fontAlgn="base" hangingPunct="0">
              <a:lnSpc>
                <a:spcPct val="120000"/>
              </a:lnSpc>
              <a:spcBef>
                <a:spcPct val="20000"/>
              </a:spcBef>
              <a:spcAft>
                <a:spcPct val="0"/>
              </a:spcAft>
              <a:buSzPct val="70000"/>
              <a:buFont typeface="Wingdings" pitchFamily="2" charset="2"/>
              <a:buChar char="n"/>
              <a:defRPr sz="2400" kern="1200">
                <a:solidFill>
                  <a:schemeClr val="tx1"/>
                </a:solidFill>
                <a:latin typeface="Times New Roman" pitchFamily="18" charset="0"/>
                <a:ea typeface="+mn-ea"/>
                <a:cs typeface="Times New Roman" pitchFamily="18" charset="0"/>
              </a:defRPr>
            </a:lvl2pPr>
            <a:lvl3pPr marL="636588" indent="-279400" algn="l" rtl="0" eaLnBrk="0" fontAlgn="base" hangingPunct="0">
              <a:lnSpc>
                <a:spcPct val="120000"/>
              </a:lnSpc>
              <a:spcBef>
                <a:spcPct val="20000"/>
              </a:spcBef>
              <a:spcAft>
                <a:spcPct val="0"/>
              </a:spcAft>
              <a:buSzPct val="60000"/>
              <a:buFont typeface="Wingdings" pitchFamily="2" charset="2"/>
              <a:buChar char="l"/>
              <a:defRPr sz="2400" kern="1200">
                <a:solidFill>
                  <a:schemeClr val="tx1"/>
                </a:solidFill>
                <a:latin typeface="Times New Roman" pitchFamily="18" charset="0"/>
                <a:ea typeface="+mn-ea"/>
                <a:cs typeface="Times New Roman" pitchFamily="18" charset="0"/>
              </a:defRPr>
            </a:lvl3pPr>
            <a:lvl4pPr marL="893763" indent="-257175"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4pPr>
            <a:lvl5pPr marL="984250" indent="-269875" algn="l" defTabSz="984250"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tabLst>
                <a:tab pos="355600" algn="l"/>
              </a:tabLst>
            </a:pPr>
            <a:r>
              <a:rPr lang="en-US" altLang="zh-CN" b="1" dirty="0" smtClean="0"/>
              <a:t>Good candidate: </a:t>
            </a:r>
            <a:r>
              <a:rPr lang="en-US" altLang="zh-CN" b="1" dirty="0" smtClean="0">
                <a:solidFill>
                  <a:srgbClr val="FF0000"/>
                </a:solidFill>
              </a:rPr>
              <a:t>Lattice partition structure embedded in </a:t>
            </a:r>
            <a:r>
              <a:rPr lang="en-US" altLang="zh-CN" b="1" dirty="0">
                <a:solidFill>
                  <a:srgbClr val="FF0000"/>
                </a:solidFill>
                <a:latin typeface="Euclid Math Two" pitchFamily="18" charset="2"/>
                <a:sym typeface="Symbol"/>
              </a:rPr>
              <a:t>C</a:t>
            </a:r>
            <a:r>
              <a:rPr lang="en-US" altLang="zh-CN" b="1" dirty="0" smtClean="0">
                <a:solidFill>
                  <a:srgbClr val="FF0000"/>
                </a:solidFill>
              </a:rPr>
              <a:t> </a:t>
            </a:r>
          </a:p>
        </p:txBody>
      </p:sp>
    </p:spTree>
    <p:extLst>
      <p:ext uri="{BB962C8B-B14F-4D97-AF65-F5344CB8AC3E}">
        <p14:creationId xmlns:p14="http://schemas.microsoft.com/office/powerpoint/2010/main" val="139774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1000" fill="hold"/>
                                        <p:tgtEl>
                                          <p:spTgt spid="21"/>
                                        </p:tgtEl>
                                        <p:attrNameLst>
                                          <p:attrName>ppt_w</p:attrName>
                                        </p:attrNameLst>
                                      </p:cBhvr>
                                      <p:tavLst>
                                        <p:tav tm="0">
                                          <p:val>
                                            <p:fltVal val="0"/>
                                          </p:val>
                                        </p:tav>
                                        <p:tav tm="100000">
                                          <p:val>
                                            <p:strVal val="#ppt_w"/>
                                          </p:val>
                                        </p:tav>
                                      </p:tavLst>
                                    </p:anim>
                                    <p:anim calcmode="lin" valueType="num">
                                      <p:cBhvr>
                                        <p:cTn id="12" dur="1000" fill="hold"/>
                                        <p:tgtEl>
                                          <p:spTgt spid="21"/>
                                        </p:tgtEl>
                                        <p:attrNameLst>
                                          <p:attrName>ppt_h</p:attrName>
                                        </p:attrNameLst>
                                      </p:cBhvr>
                                      <p:tavLst>
                                        <p:tav tm="0">
                                          <p:val>
                                            <p:fltVal val="0"/>
                                          </p:val>
                                        </p:tav>
                                        <p:tav tm="100000">
                                          <p:val>
                                            <p:strVal val="#ppt_h"/>
                                          </p:val>
                                        </p:tav>
                                      </p:tavLst>
                                    </p:anim>
                                    <p:anim calcmode="lin" valueType="num">
                                      <p:cBhvr>
                                        <p:cTn id="13" dur="1000" fill="hold"/>
                                        <p:tgtEl>
                                          <p:spTgt spid="21"/>
                                        </p:tgtEl>
                                        <p:attrNameLst>
                                          <p:attrName>style.rotation</p:attrName>
                                        </p:attrNameLst>
                                      </p:cBhvr>
                                      <p:tavLst>
                                        <p:tav tm="0">
                                          <p:val>
                                            <p:fltVal val="90"/>
                                          </p:val>
                                        </p:tav>
                                        <p:tav tm="100000">
                                          <p:val>
                                            <p:fltVal val="0"/>
                                          </p:val>
                                        </p:tav>
                                      </p:tavLst>
                                    </p:anim>
                                    <p:animEffect transition="in" filter="fade">
                                      <p:cBhvr>
                                        <p:cTn id="1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Lattice Partitions in </a:t>
            </a:r>
            <a:r>
              <a:rPr lang="en-US" altLang="zh-CN" dirty="0" smtClean="0">
                <a:latin typeface="Euclid Math Two" pitchFamily="18" charset="2"/>
              </a:rPr>
              <a:t>C</a:t>
            </a:r>
            <a:endParaRPr lang="zh-CN" altLang="en-US" dirty="0"/>
          </a:p>
        </p:txBody>
      </p:sp>
      <p:sp>
        <p:nvSpPr>
          <p:cNvPr id="4" name="Slide Number Placeholder 3"/>
          <p:cNvSpPr>
            <a:spLocks noGrp="1"/>
          </p:cNvSpPr>
          <p:nvPr>
            <p:ph type="sldNum" sz="quarter" idx="10"/>
          </p:nvPr>
        </p:nvSpPr>
        <p:spPr/>
        <p:txBody>
          <a:bodyPr/>
          <a:lstStyle/>
          <a:p>
            <a:pPr>
              <a:defRPr/>
            </a:pPr>
            <a:fld id="{E856EBEC-7BE2-4B15-88BC-F34BB066B340}" type="slidenum">
              <a:rPr lang="en-US" altLang="zh-CN" smtClean="0"/>
              <a:pPr>
                <a:defRPr/>
              </a:pPr>
              <a:t>6</a:t>
            </a:fld>
            <a:endParaRPr lang="en-US" altLang="zh-CN"/>
          </a:p>
        </p:txBody>
      </p:sp>
      <p:sp>
        <p:nvSpPr>
          <p:cNvPr id="7" name="Content Placeholder 2"/>
          <p:cNvSpPr txBox="1">
            <a:spLocks/>
          </p:cNvSpPr>
          <p:nvPr/>
        </p:nvSpPr>
        <p:spPr bwMode="auto">
          <a:xfrm>
            <a:off x="228601" y="1143000"/>
            <a:ext cx="8762999"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lnSpc>
                <a:spcPct val="120000"/>
              </a:lnSpc>
              <a:spcBef>
                <a:spcPct val="20000"/>
              </a:spcBef>
              <a:spcAft>
                <a:spcPct val="0"/>
              </a:spcAft>
              <a:buFont typeface="Arial" charset="0"/>
              <a:buNone/>
              <a:defRPr sz="2400" kern="1200">
                <a:solidFill>
                  <a:schemeClr val="tx1"/>
                </a:solidFill>
                <a:latin typeface="Times New Roman" pitchFamily="18" charset="0"/>
                <a:ea typeface="+mn-ea"/>
                <a:cs typeface="Times New Roman" pitchFamily="18" charset="0"/>
              </a:defRPr>
            </a:lvl1pPr>
            <a:lvl2pPr marL="357188" indent="-357188" algn="l" rtl="0" eaLnBrk="0" fontAlgn="base" hangingPunct="0">
              <a:lnSpc>
                <a:spcPct val="120000"/>
              </a:lnSpc>
              <a:spcBef>
                <a:spcPct val="20000"/>
              </a:spcBef>
              <a:spcAft>
                <a:spcPct val="0"/>
              </a:spcAft>
              <a:buSzPct val="70000"/>
              <a:buFont typeface="Wingdings" pitchFamily="2" charset="2"/>
              <a:buChar char="n"/>
              <a:defRPr sz="2400" kern="1200">
                <a:solidFill>
                  <a:schemeClr val="tx1"/>
                </a:solidFill>
                <a:latin typeface="Times New Roman" pitchFamily="18" charset="0"/>
                <a:ea typeface="+mn-ea"/>
                <a:cs typeface="Times New Roman" pitchFamily="18" charset="0"/>
              </a:defRPr>
            </a:lvl2pPr>
            <a:lvl3pPr marL="636588" indent="-279400" algn="l" rtl="0" eaLnBrk="0" fontAlgn="base" hangingPunct="0">
              <a:lnSpc>
                <a:spcPct val="120000"/>
              </a:lnSpc>
              <a:spcBef>
                <a:spcPct val="20000"/>
              </a:spcBef>
              <a:spcAft>
                <a:spcPct val="0"/>
              </a:spcAft>
              <a:buSzPct val="60000"/>
              <a:buFont typeface="Wingdings" pitchFamily="2" charset="2"/>
              <a:buChar char="l"/>
              <a:defRPr sz="2400" kern="1200">
                <a:solidFill>
                  <a:schemeClr val="tx1"/>
                </a:solidFill>
                <a:latin typeface="Times New Roman" pitchFamily="18" charset="0"/>
                <a:ea typeface="+mn-ea"/>
                <a:cs typeface="Times New Roman" pitchFamily="18" charset="0"/>
              </a:defRPr>
            </a:lvl3pPr>
            <a:lvl4pPr marL="893763" indent="-257175"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4pPr>
            <a:lvl5pPr marL="984250" indent="-269875" algn="l" defTabSz="984250"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tabLst>
                <a:tab pos="355600" algn="l"/>
              </a:tabLst>
            </a:pPr>
            <a:r>
              <a:rPr lang="en-US" altLang="zh-CN" dirty="0" smtClean="0"/>
              <a:t>Why is </a:t>
            </a:r>
            <a:r>
              <a:rPr lang="en-US" altLang="zh-CN" b="1" dirty="0" smtClean="0"/>
              <a:t>lattice partition </a:t>
            </a:r>
            <a:r>
              <a:rPr lang="en-US" altLang="zh-CN" dirty="0" smtClean="0"/>
              <a:t>a good candidate to model PNC?</a:t>
            </a:r>
          </a:p>
          <a:p>
            <a:pPr marL="0" lvl="1" indent="0">
              <a:buNone/>
              <a:tabLst>
                <a:tab pos="355600" algn="l"/>
              </a:tabLst>
            </a:pPr>
            <a:r>
              <a:rPr lang="en-US" altLang="zh-CN" dirty="0" smtClean="0"/>
              <a:t>Based on lattice partition structure,</a:t>
            </a:r>
          </a:p>
          <a:p>
            <a:pPr lvl="1">
              <a:tabLst>
                <a:tab pos="355600" algn="l"/>
              </a:tabLst>
            </a:pPr>
            <a:r>
              <a:rPr lang="en-US" altLang="zh-CN" dirty="0" smtClean="0"/>
              <a:t>the arithmetic of finite field can be appropriately represented over complex plane.</a:t>
            </a:r>
          </a:p>
          <a:p>
            <a:pPr lvl="1">
              <a:tabLst>
                <a:tab pos="355600" algn="l"/>
              </a:tabLst>
            </a:pPr>
            <a:r>
              <a:rPr lang="en-US" altLang="zh-CN" dirty="0" smtClean="0"/>
              <a:t>several </a:t>
            </a:r>
            <a:r>
              <a:rPr lang="en-US" altLang="zh-CN" dirty="0" smtClean="0">
                <a:solidFill>
                  <a:srgbClr val="0000FF"/>
                </a:solidFill>
              </a:rPr>
              <a:t>capacity-achieving lattice codes</a:t>
            </a:r>
            <a:r>
              <a:rPr lang="en-US" altLang="zh-CN" dirty="0" smtClean="0"/>
              <a:t> have been designed for (complex) Gaussian channels.</a:t>
            </a:r>
          </a:p>
          <a:p>
            <a:pPr marL="0" lvl="1" indent="0" algn="ctr">
              <a:buNone/>
              <a:tabLst>
                <a:tab pos="355600" algn="l"/>
              </a:tabLst>
            </a:pPr>
            <a:r>
              <a:rPr lang="en-US" altLang="zh-CN" sz="2800" dirty="0" smtClean="0"/>
              <a:t>		</a:t>
            </a:r>
            <a:r>
              <a:rPr lang="en-US" altLang="zh-CN" sz="2800" i="1" dirty="0" smtClean="0">
                <a:solidFill>
                  <a:srgbClr val="0000FF"/>
                </a:solidFill>
              </a:rPr>
              <a:t>C</a:t>
            </a:r>
            <a:r>
              <a:rPr lang="en-US" altLang="zh-CN" sz="2800" dirty="0" smtClean="0">
                <a:solidFill>
                  <a:srgbClr val="0000FF"/>
                </a:solidFill>
              </a:rPr>
              <a:t> = log</a:t>
            </a:r>
            <a:r>
              <a:rPr lang="en-US" altLang="zh-CN" sz="2800" baseline="-25000" dirty="0" smtClean="0">
                <a:solidFill>
                  <a:srgbClr val="0000FF"/>
                </a:solidFill>
              </a:rPr>
              <a:t>2</a:t>
            </a:r>
            <a:r>
              <a:rPr lang="en-US" altLang="zh-CN" sz="2800" dirty="0" smtClean="0">
                <a:solidFill>
                  <a:srgbClr val="0000FF"/>
                </a:solidFill>
              </a:rPr>
              <a:t>(1 + |</a:t>
            </a:r>
            <a:r>
              <a:rPr lang="en-US" altLang="zh-CN" sz="2800" i="1" dirty="0" smtClean="0">
                <a:solidFill>
                  <a:srgbClr val="0000FF"/>
                </a:solidFill>
              </a:rPr>
              <a:t>h</a:t>
            </a:r>
            <a:r>
              <a:rPr lang="en-US" altLang="zh-CN" sz="2800" dirty="0" smtClean="0">
                <a:solidFill>
                  <a:srgbClr val="0000FF"/>
                </a:solidFill>
              </a:rPr>
              <a:t>|</a:t>
            </a:r>
            <a:r>
              <a:rPr lang="en-US" altLang="zh-CN" sz="2800" baseline="30000" dirty="0" smtClean="0">
                <a:solidFill>
                  <a:srgbClr val="0000FF"/>
                </a:solidFill>
              </a:rPr>
              <a:t>2 </a:t>
            </a:r>
            <a:r>
              <a:rPr lang="en-US" altLang="zh-CN" sz="2800" dirty="0" smtClean="0">
                <a:solidFill>
                  <a:srgbClr val="0000FF"/>
                </a:solidFill>
              </a:rPr>
              <a:t>SNR)  </a:t>
            </a:r>
            <a:r>
              <a:rPr lang="en-US" altLang="zh-CN" dirty="0" smtClean="0"/>
              <a:t>(bits / channel use)</a:t>
            </a:r>
          </a:p>
        </p:txBody>
      </p:sp>
    </p:spTree>
    <p:extLst>
      <p:ext uri="{BB962C8B-B14F-4D97-AF65-F5344CB8AC3E}">
        <p14:creationId xmlns:p14="http://schemas.microsoft.com/office/powerpoint/2010/main" val="363560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Almost capacity-achieving PNC in TWRC</a:t>
            </a:r>
            <a:endParaRPr lang="zh-CN" altLang="en-US" dirty="0"/>
          </a:p>
        </p:txBody>
      </p:sp>
      <p:sp>
        <p:nvSpPr>
          <p:cNvPr id="4" name="Slide Number Placeholder 3"/>
          <p:cNvSpPr>
            <a:spLocks noGrp="1"/>
          </p:cNvSpPr>
          <p:nvPr>
            <p:ph type="sldNum" sz="quarter" idx="10"/>
          </p:nvPr>
        </p:nvSpPr>
        <p:spPr/>
        <p:txBody>
          <a:bodyPr/>
          <a:lstStyle/>
          <a:p>
            <a:pPr>
              <a:defRPr/>
            </a:pPr>
            <a:fld id="{E856EBEC-7BE2-4B15-88BC-F34BB066B340}" type="slidenum">
              <a:rPr lang="en-US" altLang="zh-CN" smtClean="0"/>
              <a:pPr>
                <a:defRPr/>
              </a:pPr>
              <a:t>7</a:t>
            </a:fld>
            <a:endParaRPr lang="en-US" altLang="zh-CN"/>
          </a:p>
        </p:txBody>
      </p:sp>
      <mc:AlternateContent xmlns:mc="http://schemas.openxmlformats.org/markup-compatibility/2006" xmlns:a14="http://schemas.microsoft.com/office/drawing/2010/main">
        <mc:Choice Requires="a14">
          <p:sp>
            <p:nvSpPr>
              <p:cNvPr id="17" name="Content Placeholder 2"/>
              <p:cNvSpPr>
                <a:spLocks noGrp="1"/>
              </p:cNvSpPr>
              <p:nvPr>
                <p:ph idx="1"/>
              </p:nvPr>
            </p:nvSpPr>
            <p:spPr>
              <a:xfrm>
                <a:off x="251520" y="2895600"/>
                <a:ext cx="8663880" cy="3810000"/>
              </a:xfrm>
            </p:spPr>
            <p:txBody>
              <a:bodyPr>
                <a:normAutofit/>
              </a:bodyPr>
              <a:lstStyle/>
              <a:p>
                <a:pPr lvl="1"/>
                <a:r>
                  <a:rPr lang="en-US" altLang="zh-CN" i="1" dirty="0" smtClean="0">
                    <a:solidFill>
                      <a:srgbClr val="000000"/>
                    </a:solidFill>
                    <a:latin typeface="Times New Roman"/>
                  </a:rPr>
                  <a:t>R</a:t>
                </a:r>
                <a:r>
                  <a:rPr lang="en-US" altLang="zh-CN" i="1" baseline="-25000" dirty="0" smtClean="0">
                    <a:solidFill>
                      <a:srgbClr val="000000"/>
                    </a:solidFill>
                    <a:latin typeface="Times New Roman"/>
                  </a:rPr>
                  <a:t>A</a:t>
                </a:r>
                <a:r>
                  <a:rPr lang="en-US" altLang="zh-CN" dirty="0" smtClean="0">
                    <a:solidFill>
                      <a:srgbClr val="000000"/>
                    </a:solidFill>
                    <a:latin typeface="Times New Roman"/>
                  </a:rPr>
                  <a:t> </a:t>
                </a:r>
                <a:r>
                  <a:rPr lang="en-US" altLang="zh-CN" dirty="0" smtClean="0">
                    <a:solidFill>
                      <a:srgbClr val="000000"/>
                    </a:solidFill>
                    <a:latin typeface="Times New Roman"/>
                    <a:sym typeface="Symbol"/>
                  </a:rPr>
                  <a:t> </a:t>
                </a:r>
                <a14:m>
                  <m:oMath xmlns:m="http://schemas.openxmlformats.org/officeDocument/2006/math">
                    <m:f>
                      <m:fPr>
                        <m:ctrlPr>
                          <a:rPr lang="en-US" altLang="zh-CN" i="1" smtClean="0">
                            <a:solidFill>
                              <a:srgbClr val="000000"/>
                            </a:solidFill>
                            <a:latin typeface="Cambria Math"/>
                            <a:sym typeface="Symbol"/>
                          </a:rPr>
                        </m:ctrlPr>
                      </m:fPr>
                      <m:num>
                        <m:r>
                          <a:rPr lang="en-US" altLang="zh-CN" b="0" i="1" smtClean="0">
                            <a:solidFill>
                              <a:srgbClr val="000000"/>
                            </a:solidFill>
                            <a:latin typeface="Cambria Math"/>
                            <a:sym typeface="Symbol"/>
                          </a:rPr>
                          <m:t>1</m:t>
                        </m:r>
                      </m:num>
                      <m:den>
                        <m:r>
                          <a:rPr lang="en-US" altLang="zh-CN" b="0" i="1" smtClean="0">
                            <a:solidFill>
                              <a:srgbClr val="000000"/>
                            </a:solidFill>
                            <a:latin typeface="Cambria Math"/>
                            <a:sym typeface="Symbol"/>
                          </a:rPr>
                          <m:t>2</m:t>
                        </m:r>
                      </m:den>
                    </m:f>
                  </m:oMath>
                </a14:m>
                <a:r>
                  <a:rPr lang="en-US" altLang="zh-CN" dirty="0" smtClean="0">
                    <a:solidFill>
                      <a:srgbClr val="000000"/>
                    </a:solidFill>
                    <a:latin typeface="Times New Roman"/>
                    <a:sym typeface="Symbol"/>
                  </a:rPr>
                  <a:t>log</a:t>
                </a:r>
                <a:r>
                  <a:rPr lang="en-US" altLang="zh-CN" baseline="-25000" dirty="0" smtClean="0">
                    <a:solidFill>
                      <a:srgbClr val="000000"/>
                    </a:solidFill>
                    <a:latin typeface="Times New Roman"/>
                    <a:sym typeface="Symbol"/>
                  </a:rPr>
                  <a:t>2</a:t>
                </a:r>
                <a:r>
                  <a:rPr lang="en-US" altLang="zh-CN" dirty="0" smtClean="0">
                    <a:solidFill>
                      <a:srgbClr val="000000"/>
                    </a:solidFill>
                    <a:latin typeface="Times New Roman"/>
                    <a:sym typeface="Symbol"/>
                  </a:rPr>
                  <a:t>(1 + </a:t>
                </a:r>
                <a:r>
                  <a:rPr lang="en-US" altLang="zh-CN" dirty="0" smtClean="0"/>
                  <a:t>|</a:t>
                </a:r>
                <a:r>
                  <a:rPr lang="en-US" altLang="zh-CN" i="1" dirty="0" smtClean="0"/>
                  <a:t>h</a:t>
                </a:r>
                <a:r>
                  <a:rPr lang="en-US" altLang="zh-CN" i="1" baseline="-25000" dirty="0" smtClean="0"/>
                  <a:t>A</a:t>
                </a:r>
                <a:r>
                  <a:rPr lang="en-US" altLang="zh-CN" dirty="0" smtClean="0"/>
                  <a:t>|</a:t>
                </a:r>
                <a:r>
                  <a:rPr lang="en-US" altLang="zh-CN" baseline="30000" dirty="0" smtClean="0"/>
                  <a:t>2 </a:t>
                </a:r>
                <a:r>
                  <a:rPr lang="en-US" altLang="zh-CN" dirty="0" smtClean="0"/>
                  <a:t>SNR</a:t>
                </a:r>
                <a:r>
                  <a:rPr lang="en-US" altLang="zh-CN" dirty="0" smtClean="0">
                    <a:solidFill>
                      <a:srgbClr val="000000"/>
                    </a:solidFill>
                    <a:latin typeface="Times New Roman"/>
                    <a:sym typeface="Symbol"/>
                  </a:rPr>
                  <a:t>), </a:t>
                </a:r>
                <a:r>
                  <a:rPr lang="en-US" altLang="zh-CN" i="1" dirty="0" smtClean="0">
                    <a:solidFill>
                      <a:srgbClr val="000000"/>
                    </a:solidFill>
                    <a:latin typeface="Times New Roman"/>
                  </a:rPr>
                  <a:t>R</a:t>
                </a:r>
                <a:r>
                  <a:rPr lang="en-US" altLang="zh-CN" i="1" baseline="-25000" dirty="0" smtClean="0">
                    <a:solidFill>
                      <a:srgbClr val="000000"/>
                    </a:solidFill>
                    <a:latin typeface="Times New Roman"/>
                  </a:rPr>
                  <a:t>B</a:t>
                </a:r>
                <a:r>
                  <a:rPr lang="en-US" altLang="zh-CN" dirty="0" smtClean="0">
                    <a:solidFill>
                      <a:srgbClr val="000000"/>
                    </a:solidFill>
                    <a:latin typeface="Times New Roman"/>
                  </a:rPr>
                  <a:t> </a:t>
                </a:r>
                <a:r>
                  <a:rPr lang="en-US" altLang="zh-CN" dirty="0">
                    <a:solidFill>
                      <a:srgbClr val="000000"/>
                    </a:solidFill>
                    <a:latin typeface="Times New Roman"/>
                    <a:sym typeface="Symbol"/>
                  </a:rPr>
                  <a:t> </a:t>
                </a:r>
                <a14:m>
                  <m:oMath xmlns:m="http://schemas.openxmlformats.org/officeDocument/2006/math">
                    <m:f>
                      <m:fPr>
                        <m:ctrlPr>
                          <a:rPr lang="en-US" altLang="zh-CN" i="1">
                            <a:solidFill>
                              <a:srgbClr val="000000"/>
                            </a:solidFill>
                            <a:latin typeface="Cambria Math"/>
                            <a:sym typeface="Symbol"/>
                          </a:rPr>
                        </m:ctrlPr>
                      </m:fPr>
                      <m:num>
                        <m:r>
                          <a:rPr lang="en-US" altLang="zh-CN" i="1">
                            <a:solidFill>
                              <a:srgbClr val="000000"/>
                            </a:solidFill>
                            <a:latin typeface="Cambria Math"/>
                            <a:sym typeface="Symbol"/>
                          </a:rPr>
                          <m:t>1</m:t>
                        </m:r>
                      </m:num>
                      <m:den>
                        <m:r>
                          <a:rPr lang="en-US" altLang="zh-CN" i="1">
                            <a:solidFill>
                              <a:srgbClr val="000000"/>
                            </a:solidFill>
                            <a:latin typeface="Cambria Math"/>
                            <a:sym typeface="Symbol"/>
                          </a:rPr>
                          <m:t>2</m:t>
                        </m:r>
                      </m:den>
                    </m:f>
                  </m:oMath>
                </a14:m>
                <a:r>
                  <a:rPr lang="en-US" altLang="zh-CN" dirty="0">
                    <a:solidFill>
                      <a:srgbClr val="000000"/>
                    </a:solidFill>
                    <a:latin typeface="Times New Roman"/>
                    <a:sym typeface="Symbol"/>
                  </a:rPr>
                  <a:t>log</a:t>
                </a:r>
                <a:r>
                  <a:rPr lang="en-US" altLang="zh-CN" baseline="-25000" dirty="0">
                    <a:solidFill>
                      <a:srgbClr val="000000"/>
                    </a:solidFill>
                    <a:latin typeface="Times New Roman"/>
                    <a:sym typeface="Symbol"/>
                  </a:rPr>
                  <a:t>2</a:t>
                </a:r>
                <a:r>
                  <a:rPr lang="en-US" altLang="zh-CN" dirty="0">
                    <a:solidFill>
                      <a:srgbClr val="000000"/>
                    </a:solidFill>
                    <a:latin typeface="Times New Roman"/>
                    <a:sym typeface="Symbol"/>
                  </a:rPr>
                  <a:t>(1 + </a:t>
                </a:r>
                <a:r>
                  <a:rPr lang="en-US" altLang="zh-CN" dirty="0"/>
                  <a:t>|</a:t>
                </a:r>
                <a:r>
                  <a:rPr lang="en-US" altLang="zh-CN" i="1" dirty="0" smtClean="0"/>
                  <a:t>h</a:t>
                </a:r>
                <a:r>
                  <a:rPr lang="en-US" altLang="zh-CN" i="1" baseline="-25000" dirty="0" smtClean="0"/>
                  <a:t>B</a:t>
                </a:r>
                <a:r>
                  <a:rPr lang="en-US" altLang="zh-CN" dirty="0" smtClean="0"/>
                  <a:t>|</a:t>
                </a:r>
                <a:r>
                  <a:rPr lang="en-US" altLang="zh-CN" baseline="30000" dirty="0" smtClean="0"/>
                  <a:t>2 </a:t>
                </a:r>
                <a:r>
                  <a:rPr lang="en-US" altLang="zh-CN" dirty="0"/>
                  <a:t>SNR</a:t>
                </a:r>
                <a:r>
                  <a:rPr lang="en-US" altLang="zh-CN" dirty="0" smtClean="0">
                    <a:solidFill>
                      <a:srgbClr val="000000"/>
                    </a:solidFill>
                    <a:latin typeface="Times New Roman"/>
                    <a:sym typeface="Symbol"/>
                  </a:rPr>
                  <a:t>).</a:t>
                </a:r>
              </a:p>
              <a:p>
                <a:pPr marL="0" lvl="1" indent="0">
                  <a:buNone/>
                </a:pPr>
                <a:r>
                  <a:rPr lang="en-US" altLang="zh-CN" dirty="0">
                    <a:solidFill>
                      <a:srgbClr val="000000"/>
                    </a:solidFill>
                    <a:latin typeface="Times New Roman"/>
                    <a:sym typeface="Symbol"/>
                  </a:rPr>
                  <a:t> </a:t>
                </a:r>
                <a:r>
                  <a:rPr lang="en-US" altLang="zh-CN" dirty="0" smtClean="0">
                    <a:solidFill>
                      <a:srgbClr val="000000"/>
                    </a:solidFill>
                    <a:latin typeface="Times New Roman"/>
                    <a:sym typeface="Symbol"/>
                  </a:rPr>
                  <a:t>    // operates half duplex mode;</a:t>
                </a:r>
              </a:p>
              <a:p>
                <a:pPr marL="0" lvl="1" indent="0">
                  <a:buNone/>
                </a:pPr>
                <a:r>
                  <a:rPr lang="en-US" altLang="zh-CN" dirty="0" smtClean="0">
                    <a:solidFill>
                      <a:srgbClr val="000000"/>
                    </a:solidFill>
                    <a:latin typeface="Times New Roman"/>
                    <a:sym typeface="Symbol"/>
                  </a:rPr>
                  <a:t>     // downlink transmission is not the bottleneck;</a:t>
                </a:r>
              </a:p>
              <a:p>
                <a:pPr marL="0" lvl="1" indent="0">
                  <a:buNone/>
                </a:pPr>
                <a:r>
                  <a:rPr lang="en-US" altLang="zh-CN" dirty="0">
                    <a:solidFill>
                      <a:srgbClr val="000000"/>
                    </a:solidFill>
                    <a:latin typeface="Times New Roman"/>
                    <a:sym typeface="Symbol"/>
                  </a:rPr>
                  <a:t> </a:t>
                </a:r>
                <a:r>
                  <a:rPr lang="en-US" altLang="zh-CN" dirty="0" smtClean="0">
                    <a:solidFill>
                      <a:srgbClr val="000000"/>
                    </a:solidFill>
                    <a:latin typeface="Times New Roman"/>
                    <a:sym typeface="Symbol"/>
                  </a:rPr>
                  <a:t>    // over complex channels.</a:t>
                </a:r>
              </a:p>
              <a:p>
                <a:pPr marL="0" lvl="1" indent="0">
                  <a:buNone/>
                </a:pPr>
                <a:endParaRPr lang="en-US" altLang="zh-CN" dirty="0" smtClean="0">
                  <a:solidFill>
                    <a:srgbClr val="000000"/>
                  </a:solidFill>
                  <a:latin typeface="Times New Roman"/>
                </a:endParaRPr>
              </a:p>
            </p:txBody>
          </p:sp>
        </mc:Choice>
        <mc:Fallback xmlns="">
          <p:sp>
            <p:nvSpPr>
              <p:cNvPr id="17" name="Content Placeholder 2"/>
              <p:cNvSpPr>
                <a:spLocks noGrp="1" noRot="1" noChangeAspect="1" noMove="1" noResize="1" noEditPoints="1" noAdjustHandles="1" noChangeArrowheads="1" noChangeShapeType="1" noTextEdit="1"/>
              </p:cNvSpPr>
              <p:nvPr>
                <p:ph idx="1"/>
              </p:nvPr>
            </p:nvSpPr>
            <p:spPr>
              <a:xfrm>
                <a:off x="251520" y="2895600"/>
                <a:ext cx="8663880" cy="3810000"/>
              </a:xfrm>
              <a:blipFill rotWithShape="1">
                <a:blip r:embed="rId3"/>
                <a:stretch>
                  <a:fillRect l="-281"/>
                </a:stretch>
              </a:blipFill>
            </p:spPr>
            <p:txBody>
              <a:bodyPr/>
              <a:lstStyle/>
              <a:p>
                <a:r>
                  <a:rPr lang="zh-CN" altLang="en-US">
                    <a:noFill/>
                  </a:rPr>
                  <a:t> </a:t>
                </a:r>
              </a:p>
            </p:txBody>
          </p:sp>
        </mc:Fallback>
      </mc:AlternateContent>
      <p:grpSp>
        <p:nvGrpSpPr>
          <p:cNvPr id="7" name="Group 6"/>
          <p:cNvGrpSpPr/>
          <p:nvPr/>
        </p:nvGrpSpPr>
        <p:grpSpPr>
          <a:xfrm>
            <a:off x="1691680" y="1126983"/>
            <a:ext cx="5265626" cy="1730517"/>
            <a:chOff x="1691680" y="1126983"/>
            <a:chExt cx="5265626" cy="1730517"/>
          </a:xfrm>
        </p:grpSpPr>
        <p:grpSp>
          <p:nvGrpSpPr>
            <p:cNvPr id="15" name="Group 14"/>
            <p:cNvGrpSpPr/>
            <p:nvPr/>
          </p:nvGrpSpPr>
          <p:grpSpPr>
            <a:xfrm>
              <a:off x="1691680" y="1126983"/>
              <a:ext cx="5265626" cy="1730517"/>
              <a:chOff x="1691680" y="1126983"/>
              <a:chExt cx="5265626" cy="1730517"/>
            </a:xfrm>
          </p:grpSpPr>
          <p:pic>
            <p:nvPicPr>
              <p:cNvPr id="16" name="Picture 2"/>
              <p:cNvPicPr>
                <a:picLocks noChangeAspect="1" noChangeArrowheads="1"/>
              </p:cNvPicPr>
              <p:nvPr/>
            </p:nvPicPr>
            <p:blipFill>
              <a:blip r:embed="rId4" cstate="print"/>
              <a:srcRect/>
              <a:stretch>
                <a:fillRect/>
              </a:stretch>
            </p:blipFill>
            <p:spPr bwMode="auto">
              <a:xfrm>
                <a:off x="1691680" y="1126983"/>
                <a:ext cx="5265626" cy="1437921"/>
              </a:xfrm>
              <a:prstGeom prst="rect">
                <a:avLst/>
              </a:prstGeom>
              <a:noFill/>
              <a:ln w="9525">
                <a:noFill/>
                <a:miter lim="800000"/>
                <a:headEnd/>
                <a:tailEnd/>
              </a:ln>
            </p:spPr>
          </p:pic>
          <p:graphicFrame>
            <p:nvGraphicFramePr>
              <p:cNvPr id="18" name="Object 17"/>
              <p:cNvGraphicFramePr>
                <a:graphicFrameLocks noChangeAspect="1"/>
              </p:cNvGraphicFramePr>
              <p:nvPr>
                <p:extLst>
                  <p:ext uri="{D42A27DB-BD31-4B8C-83A1-F6EECF244321}">
                    <p14:modId xmlns:p14="http://schemas.microsoft.com/office/powerpoint/2010/main" val="657251661"/>
                  </p:ext>
                </p:extLst>
              </p:nvPr>
            </p:nvGraphicFramePr>
            <p:xfrm>
              <a:off x="4075113" y="2509838"/>
              <a:ext cx="895350" cy="342900"/>
            </p:xfrm>
            <a:graphic>
              <a:graphicData uri="http://schemas.openxmlformats.org/presentationml/2006/ole">
                <mc:AlternateContent xmlns:mc="http://schemas.openxmlformats.org/markup-compatibility/2006">
                  <mc:Choice xmlns:v="urn:schemas-microsoft-com:vml" Requires="v">
                    <p:oleObj spid="_x0000_s163754" name="Equation" r:id="rId5" imgW="596880" imgH="228600" progId="Equation.DSMT4">
                      <p:embed/>
                    </p:oleObj>
                  </mc:Choice>
                  <mc:Fallback>
                    <p:oleObj name="Equation" r:id="rId5" imgW="596880" imgH="228600" progId="Equation.DSMT4">
                      <p:embed/>
                      <p:pic>
                        <p:nvPicPr>
                          <p:cNvPr id="0" name=""/>
                          <p:cNvPicPr>
                            <a:picLocks noChangeAspect="1" noChangeArrowheads="1"/>
                          </p:cNvPicPr>
                          <p:nvPr/>
                        </p:nvPicPr>
                        <p:blipFill>
                          <a:blip r:embed="rId6"/>
                          <a:srcRect/>
                          <a:stretch>
                            <a:fillRect/>
                          </a:stretch>
                        </p:blipFill>
                        <p:spPr bwMode="auto">
                          <a:xfrm>
                            <a:off x="4075113" y="2509838"/>
                            <a:ext cx="89535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501310320"/>
                  </p:ext>
                </p:extLst>
              </p:nvPr>
            </p:nvGraphicFramePr>
            <p:xfrm>
              <a:off x="3162300" y="1343025"/>
              <a:ext cx="304800" cy="342900"/>
            </p:xfrm>
            <a:graphic>
              <a:graphicData uri="http://schemas.openxmlformats.org/presentationml/2006/ole">
                <mc:AlternateContent xmlns:mc="http://schemas.openxmlformats.org/markup-compatibility/2006">
                  <mc:Choice xmlns:v="urn:schemas-microsoft-com:vml" Requires="v">
                    <p:oleObj spid="_x0000_s163755" name="Equation" r:id="rId7" imgW="203040" imgH="228600" progId="Equation.DSMT4">
                      <p:embed/>
                    </p:oleObj>
                  </mc:Choice>
                  <mc:Fallback>
                    <p:oleObj name="Equation" r:id="rId7" imgW="203040" imgH="228600" progId="Equation.DSMT4">
                      <p:embed/>
                      <p:pic>
                        <p:nvPicPr>
                          <p:cNvPr id="0" name=""/>
                          <p:cNvPicPr>
                            <a:picLocks noChangeAspect="1" noChangeArrowheads="1"/>
                          </p:cNvPicPr>
                          <p:nvPr/>
                        </p:nvPicPr>
                        <p:blipFill>
                          <a:blip r:embed="rId8"/>
                          <a:srcRect/>
                          <a:stretch>
                            <a:fillRect/>
                          </a:stretch>
                        </p:blipFill>
                        <p:spPr bwMode="auto">
                          <a:xfrm>
                            <a:off x="3162300" y="1343025"/>
                            <a:ext cx="304800" cy="342900"/>
                          </a:xfrm>
                          <a:prstGeom prst="rect">
                            <a:avLst/>
                          </a:prstGeom>
                          <a:solidFill>
                            <a:schemeClr val="bg1"/>
                          </a:solidFill>
                          <a:ln>
                            <a:noFill/>
                          </a:ln>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825505736"/>
                  </p:ext>
                </p:extLst>
              </p:nvPr>
            </p:nvGraphicFramePr>
            <p:xfrm>
              <a:off x="5467350" y="1381125"/>
              <a:ext cx="285750" cy="342900"/>
            </p:xfrm>
            <a:graphic>
              <a:graphicData uri="http://schemas.openxmlformats.org/presentationml/2006/ole">
                <mc:AlternateContent xmlns:mc="http://schemas.openxmlformats.org/markup-compatibility/2006">
                  <mc:Choice xmlns:v="urn:schemas-microsoft-com:vml" Requires="v">
                    <p:oleObj spid="_x0000_s163756" name="Equation" r:id="rId9" imgW="190440" imgH="228600" progId="Equation.DSMT4">
                      <p:embed/>
                    </p:oleObj>
                  </mc:Choice>
                  <mc:Fallback>
                    <p:oleObj name="Equation" r:id="rId9" imgW="190440" imgH="228600" progId="Equation.DSMT4">
                      <p:embed/>
                      <p:pic>
                        <p:nvPicPr>
                          <p:cNvPr id="0" name=""/>
                          <p:cNvPicPr>
                            <a:picLocks noChangeAspect="1" noChangeArrowheads="1"/>
                          </p:cNvPicPr>
                          <p:nvPr/>
                        </p:nvPicPr>
                        <p:blipFill>
                          <a:blip r:embed="rId10"/>
                          <a:srcRect/>
                          <a:stretch>
                            <a:fillRect/>
                          </a:stretch>
                        </p:blipFill>
                        <p:spPr bwMode="auto">
                          <a:xfrm>
                            <a:off x="5467350" y="1381125"/>
                            <a:ext cx="285750" cy="342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743084902"/>
                  </p:ext>
                </p:extLst>
              </p:nvPr>
            </p:nvGraphicFramePr>
            <p:xfrm>
              <a:off x="3200400" y="1905000"/>
              <a:ext cx="304800" cy="342900"/>
            </p:xfrm>
            <a:graphic>
              <a:graphicData uri="http://schemas.openxmlformats.org/presentationml/2006/ole">
                <mc:AlternateContent xmlns:mc="http://schemas.openxmlformats.org/markup-compatibility/2006">
                  <mc:Choice xmlns:v="urn:schemas-microsoft-com:vml" Requires="v">
                    <p:oleObj spid="_x0000_s163757" name="Equation" r:id="rId11" imgW="203040" imgH="228600" progId="Equation.DSMT4">
                      <p:embed/>
                    </p:oleObj>
                  </mc:Choice>
                  <mc:Fallback>
                    <p:oleObj name="Equation" r:id="rId11" imgW="203040" imgH="228600" progId="Equation.DSMT4">
                      <p:embed/>
                      <p:pic>
                        <p:nvPicPr>
                          <p:cNvPr id="0" name=""/>
                          <p:cNvPicPr>
                            <a:picLocks noChangeAspect="1" noChangeArrowheads="1"/>
                          </p:cNvPicPr>
                          <p:nvPr/>
                        </p:nvPicPr>
                        <p:blipFill>
                          <a:blip r:embed="rId12"/>
                          <a:srcRect/>
                          <a:stretch>
                            <a:fillRect/>
                          </a:stretch>
                        </p:blipFill>
                        <p:spPr bwMode="auto">
                          <a:xfrm>
                            <a:off x="3200400" y="1905000"/>
                            <a:ext cx="304800" cy="342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653859779"/>
                  </p:ext>
                </p:extLst>
              </p:nvPr>
            </p:nvGraphicFramePr>
            <p:xfrm>
              <a:off x="5514975" y="1981200"/>
              <a:ext cx="171450" cy="266700"/>
            </p:xfrm>
            <a:graphic>
              <a:graphicData uri="http://schemas.openxmlformats.org/presentationml/2006/ole">
                <mc:AlternateContent xmlns:mc="http://schemas.openxmlformats.org/markup-compatibility/2006">
                  <mc:Choice xmlns:v="urn:schemas-microsoft-com:vml" Requires="v">
                    <p:oleObj spid="_x0000_s163758" name="Equation" r:id="rId13" imgW="114120" imgH="177480" progId="Equation.DSMT4">
                      <p:embed/>
                    </p:oleObj>
                  </mc:Choice>
                  <mc:Fallback>
                    <p:oleObj name="Equation" r:id="rId13" imgW="11412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14975" y="1981200"/>
                            <a:ext cx="171450" cy="266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918006358"/>
                  </p:ext>
                </p:extLst>
              </p:nvPr>
            </p:nvGraphicFramePr>
            <p:xfrm>
              <a:off x="5486400" y="1905000"/>
              <a:ext cx="304800" cy="342900"/>
            </p:xfrm>
            <a:graphic>
              <a:graphicData uri="http://schemas.openxmlformats.org/presentationml/2006/ole">
                <mc:AlternateContent xmlns:mc="http://schemas.openxmlformats.org/markup-compatibility/2006">
                  <mc:Choice xmlns:v="urn:schemas-microsoft-com:vml" Requires="v">
                    <p:oleObj spid="_x0000_s163759" name="Equation" r:id="rId15" imgW="203040" imgH="228600" progId="Equation.DSMT4">
                      <p:embed/>
                    </p:oleObj>
                  </mc:Choice>
                  <mc:Fallback>
                    <p:oleObj name="Equation" r:id="rId15" imgW="203040" imgH="228600" progId="Equation.DSMT4">
                      <p:embed/>
                      <p:pic>
                        <p:nvPicPr>
                          <p:cNvPr id="0" name=""/>
                          <p:cNvPicPr>
                            <a:picLocks noChangeAspect="1" noChangeArrowheads="1"/>
                          </p:cNvPicPr>
                          <p:nvPr/>
                        </p:nvPicPr>
                        <p:blipFill>
                          <a:blip r:embed="rId12"/>
                          <a:srcRect/>
                          <a:stretch>
                            <a:fillRect/>
                          </a:stretch>
                        </p:blipFill>
                        <p:spPr bwMode="auto">
                          <a:xfrm>
                            <a:off x="5486400" y="1905000"/>
                            <a:ext cx="304800" cy="342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4047009054"/>
                  </p:ext>
                </p:extLst>
              </p:nvPr>
            </p:nvGraphicFramePr>
            <p:xfrm>
              <a:off x="2133600" y="2514600"/>
              <a:ext cx="361950" cy="342900"/>
            </p:xfrm>
            <a:graphic>
              <a:graphicData uri="http://schemas.openxmlformats.org/presentationml/2006/ole">
                <mc:AlternateContent xmlns:mc="http://schemas.openxmlformats.org/markup-compatibility/2006">
                  <mc:Choice xmlns:v="urn:schemas-microsoft-com:vml" Requires="v">
                    <p:oleObj spid="_x0000_s163760" name="Equation" r:id="rId16" imgW="241200" imgH="228600" progId="Equation.DSMT4">
                      <p:embed/>
                    </p:oleObj>
                  </mc:Choice>
                  <mc:Fallback>
                    <p:oleObj name="Equation" r:id="rId16" imgW="24120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33600" y="2514600"/>
                            <a:ext cx="3619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1788839097"/>
                  </p:ext>
                </p:extLst>
              </p:nvPr>
            </p:nvGraphicFramePr>
            <p:xfrm>
              <a:off x="6334125" y="2476500"/>
              <a:ext cx="342900" cy="342900"/>
            </p:xfrm>
            <a:graphic>
              <a:graphicData uri="http://schemas.openxmlformats.org/presentationml/2006/ole">
                <mc:AlternateContent xmlns:mc="http://schemas.openxmlformats.org/markup-compatibility/2006">
                  <mc:Choice xmlns:v="urn:schemas-microsoft-com:vml" Requires="v">
                    <p:oleObj spid="_x0000_s163761" name="Equation" r:id="rId18" imgW="228600" imgH="228600" progId="Equation.DSMT4">
                      <p:embed/>
                    </p:oleObj>
                  </mc:Choice>
                  <mc:Fallback>
                    <p:oleObj name="Equation" r:id="rId18" imgW="228600" imgH="2286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34125" y="2476500"/>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3" name="Rectangle 22"/>
            <p:cNvSpPr/>
            <p:nvPr/>
          </p:nvSpPr>
          <p:spPr>
            <a:xfrm>
              <a:off x="3810000" y="2438400"/>
              <a:ext cx="1402948" cy="400110"/>
            </a:xfrm>
            <a:prstGeom prst="rect">
              <a:avLst/>
            </a:prstGeom>
            <a:solidFill>
              <a:schemeClr val="bg1"/>
            </a:solidFill>
          </p:spPr>
          <p:txBody>
            <a:bodyPr wrap="none">
              <a:spAutoFit/>
            </a:bodyPr>
            <a:lstStyle/>
            <a:p>
              <a:r>
                <a:rPr lang="en-US" altLang="zh-CN" sz="2000" i="1" dirty="0" smtClean="0">
                  <a:latin typeface="Times New Roman" pitchFamily="18" charset="0"/>
                  <a:cs typeface="Times New Roman" pitchFamily="18" charset="0"/>
                </a:rPr>
                <a:t>                   </a:t>
              </a:r>
              <a:endParaRPr lang="zh-CN" altLang="en-US" sz="2000" dirty="0">
                <a:latin typeface="Times New Roman" pitchFamily="18" charset="0"/>
                <a:cs typeface="Times New Roman" pitchFamily="18" charset="0"/>
              </a:endParaRPr>
            </a:p>
          </p:txBody>
        </p:sp>
      </p:grpSp>
      <p:sp>
        <p:nvSpPr>
          <p:cNvPr id="5" name="Rectangle 4"/>
          <p:cNvSpPr/>
          <p:nvPr/>
        </p:nvSpPr>
        <p:spPr>
          <a:xfrm>
            <a:off x="3632435" y="853279"/>
            <a:ext cx="1877437" cy="484133"/>
          </a:xfrm>
          <a:prstGeom prst="rect">
            <a:avLst/>
          </a:prstGeom>
          <a:solidFill>
            <a:schemeClr val="bg1"/>
          </a:solidFill>
        </p:spPr>
        <p:txBody>
          <a:bodyPr wrap="none">
            <a:spAutoFit/>
          </a:bodyPr>
          <a:lstStyle/>
          <a:p>
            <a:r>
              <a:rPr lang="en-US" altLang="zh-CN" sz="2000" b="1" dirty="0" err="1">
                <a:latin typeface="Times New Roman" pitchFamily="18" charset="0"/>
                <a:cs typeface="Times New Roman" pitchFamily="18" charset="0"/>
              </a:rPr>
              <a:t>y</a:t>
            </a:r>
            <a:r>
              <a:rPr lang="en-US" altLang="zh-CN" sz="2000" b="1" baseline="-25000" dirty="0" err="1">
                <a:latin typeface="Times New Roman" pitchFamily="18" charset="0"/>
                <a:cs typeface="Times New Roman" pitchFamily="18" charset="0"/>
              </a:rPr>
              <a:t>R</a:t>
            </a:r>
            <a:r>
              <a:rPr lang="en-US" altLang="zh-CN" sz="2000" dirty="0">
                <a:latin typeface="Times New Roman" pitchFamily="18" charset="0"/>
                <a:cs typeface="Times New Roman" pitchFamily="18" charset="0"/>
              </a:rPr>
              <a:t>= </a:t>
            </a:r>
            <a:r>
              <a:rPr lang="en-US" altLang="zh-CN" sz="2000" i="1" dirty="0" err="1">
                <a:latin typeface="Times New Roman" pitchFamily="18" charset="0"/>
                <a:cs typeface="Times New Roman" pitchFamily="18" charset="0"/>
              </a:rPr>
              <a:t>h</a:t>
            </a:r>
            <a:r>
              <a:rPr lang="en-US" altLang="zh-CN" sz="2000" i="1" baseline="-25000" dirty="0" err="1">
                <a:latin typeface="Times New Roman" pitchFamily="18" charset="0"/>
                <a:cs typeface="Times New Roman" pitchFamily="18" charset="0"/>
              </a:rPr>
              <a:t>A</a:t>
            </a:r>
            <a:r>
              <a:rPr lang="en-US" altLang="zh-CN" sz="2000" b="1" dirty="0" err="1">
                <a:solidFill>
                  <a:srgbClr val="FF0000"/>
                </a:solidFill>
                <a:latin typeface="Times New Roman" pitchFamily="18" charset="0"/>
                <a:cs typeface="Times New Roman" pitchFamily="18" charset="0"/>
              </a:rPr>
              <a:t>x</a:t>
            </a:r>
            <a:r>
              <a:rPr lang="en-US" altLang="zh-CN" sz="2000" b="1" baseline="-25000" dirty="0" err="1">
                <a:solidFill>
                  <a:srgbClr val="FF0000"/>
                </a:solidFill>
                <a:latin typeface="Times New Roman" pitchFamily="18" charset="0"/>
                <a:cs typeface="Times New Roman" pitchFamily="18" charset="0"/>
              </a:rPr>
              <a:t>A</a:t>
            </a:r>
            <a:r>
              <a:rPr lang="en-US" altLang="zh-CN" sz="2000" b="1" dirty="0">
                <a:solidFill>
                  <a:srgbClr val="FF0000"/>
                </a:solidFill>
                <a:latin typeface="Times New Roman" pitchFamily="18" charset="0"/>
                <a:cs typeface="Times New Roman" pitchFamily="18" charset="0"/>
              </a:rPr>
              <a:t>+ </a:t>
            </a:r>
            <a:r>
              <a:rPr lang="en-US" altLang="zh-CN" sz="2000" i="1" dirty="0" err="1">
                <a:latin typeface="Times New Roman" pitchFamily="18" charset="0"/>
                <a:cs typeface="Times New Roman" pitchFamily="18" charset="0"/>
              </a:rPr>
              <a:t>h</a:t>
            </a:r>
            <a:r>
              <a:rPr lang="en-US" altLang="zh-CN" sz="2000" i="1" baseline="-25000" dirty="0" err="1">
                <a:latin typeface="Times New Roman" pitchFamily="18" charset="0"/>
                <a:cs typeface="Times New Roman" pitchFamily="18" charset="0"/>
              </a:rPr>
              <a:t>B</a:t>
            </a:r>
            <a:r>
              <a:rPr lang="en-US" altLang="zh-CN" sz="2000" b="1" dirty="0" err="1">
                <a:solidFill>
                  <a:srgbClr val="FF0000"/>
                </a:solidFill>
                <a:latin typeface="Times New Roman" pitchFamily="18" charset="0"/>
                <a:cs typeface="Times New Roman" pitchFamily="18" charset="0"/>
              </a:rPr>
              <a:t>x</a:t>
            </a:r>
            <a:r>
              <a:rPr lang="en-US" altLang="zh-CN" sz="2000" b="1" baseline="-25000" dirty="0" err="1">
                <a:solidFill>
                  <a:srgbClr val="FF0000"/>
                </a:solidFill>
                <a:latin typeface="Times New Roman" pitchFamily="18" charset="0"/>
                <a:cs typeface="Times New Roman" pitchFamily="18" charset="0"/>
              </a:rPr>
              <a:t>B</a:t>
            </a:r>
            <a:r>
              <a:rPr lang="en-US" altLang="zh-CN" sz="2000" b="1" dirty="0">
                <a:latin typeface="Times New Roman" pitchFamily="18" charset="0"/>
                <a:cs typeface="Times New Roman" pitchFamily="18" charset="0"/>
              </a:rPr>
              <a:t> </a:t>
            </a:r>
            <a:endParaRPr lang="zh-CN" alt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748010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Almost capacity-achieving PNC in TWRC</a:t>
            </a:r>
            <a:endParaRPr lang="zh-CN" altLang="en-US" dirty="0"/>
          </a:p>
        </p:txBody>
      </p:sp>
      <p:sp>
        <p:nvSpPr>
          <p:cNvPr id="4" name="Slide Number Placeholder 3"/>
          <p:cNvSpPr>
            <a:spLocks noGrp="1"/>
          </p:cNvSpPr>
          <p:nvPr>
            <p:ph type="sldNum" sz="quarter" idx="10"/>
          </p:nvPr>
        </p:nvSpPr>
        <p:spPr/>
        <p:txBody>
          <a:bodyPr/>
          <a:lstStyle/>
          <a:p>
            <a:pPr>
              <a:defRPr/>
            </a:pPr>
            <a:fld id="{E856EBEC-7BE2-4B15-88BC-F34BB066B340}" type="slidenum">
              <a:rPr lang="en-US" altLang="zh-CN" smtClean="0"/>
              <a:pPr>
                <a:defRPr/>
              </a:pPr>
              <a:t>8</a:t>
            </a:fld>
            <a:endParaRPr lang="en-US" altLang="zh-CN"/>
          </a:p>
        </p:txBody>
      </p:sp>
      <mc:AlternateContent xmlns:mc="http://schemas.openxmlformats.org/markup-compatibility/2006" xmlns:a14="http://schemas.microsoft.com/office/drawing/2010/main">
        <mc:Choice Requires="a14">
          <p:sp>
            <p:nvSpPr>
              <p:cNvPr id="17" name="Content Placeholder 2"/>
              <p:cNvSpPr>
                <a:spLocks noGrp="1"/>
              </p:cNvSpPr>
              <p:nvPr>
                <p:ph idx="1"/>
              </p:nvPr>
            </p:nvSpPr>
            <p:spPr>
              <a:xfrm>
                <a:off x="251520" y="2895600"/>
                <a:ext cx="8663880" cy="3810000"/>
              </a:xfrm>
            </p:spPr>
            <p:txBody>
              <a:bodyPr>
                <a:normAutofit/>
              </a:bodyPr>
              <a:lstStyle/>
              <a:p>
                <a:pPr lvl="1"/>
                <a:r>
                  <a:rPr lang="en-US" altLang="zh-CN" i="1" dirty="0" smtClean="0">
                    <a:solidFill>
                      <a:srgbClr val="000000"/>
                    </a:solidFill>
                    <a:latin typeface="Times New Roman"/>
                  </a:rPr>
                  <a:t>R</a:t>
                </a:r>
                <a:r>
                  <a:rPr lang="en-US" altLang="zh-CN" i="1" baseline="-25000" dirty="0" smtClean="0">
                    <a:solidFill>
                      <a:srgbClr val="000000"/>
                    </a:solidFill>
                    <a:latin typeface="Times New Roman"/>
                  </a:rPr>
                  <a:t>A</a:t>
                </a:r>
                <a:r>
                  <a:rPr lang="en-US" altLang="zh-CN" dirty="0" smtClean="0">
                    <a:solidFill>
                      <a:srgbClr val="000000"/>
                    </a:solidFill>
                    <a:latin typeface="Times New Roman"/>
                  </a:rPr>
                  <a:t> </a:t>
                </a:r>
                <a:r>
                  <a:rPr lang="en-US" altLang="zh-CN" dirty="0" smtClean="0">
                    <a:solidFill>
                      <a:srgbClr val="000000"/>
                    </a:solidFill>
                    <a:latin typeface="Times New Roman"/>
                    <a:sym typeface="Symbol"/>
                  </a:rPr>
                  <a:t> </a:t>
                </a:r>
                <a14:m>
                  <m:oMath xmlns:m="http://schemas.openxmlformats.org/officeDocument/2006/math">
                    <m:f>
                      <m:fPr>
                        <m:ctrlPr>
                          <a:rPr lang="en-US" altLang="zh-CN" i="1" smtClean="0">
                            <a:solidFill>
                              <a:srgbClr val="000000"/>
                            </a:solidFill>
                            <a:latin typeface="Cambria Math"/>
                            <a:sym typeface="Symbol"/>
                          </a:rPr>
                        </m:ctrlPr>
                      </m:fPr>
                      <m:num>
                        <m:r>
                          <a:rPr lang="en-US" altLang="zh-CN" b="0" i="1" smtClean="0">
                            <a:solidFill>
                              <a:srgbClr val="000000"/>
                            </a:solidFill>
                            <a:latin typeface="Cambria Math"/>
                            <a:sym typeface="Symbol"/>
                          </a:rPr>
                          <m:t>1</m:t>
                        </m:r>
                      </m:num>
                      <m:den>
                        <m:r>
                          <a:rPr lang="en-US" altLang="zh-CN" b="0" i="1" smtClean="0">
                            <a:solidFill>
                              <a:srgbClr val="000000"/>
                            </a:solidFill>
                            <a:latin typeface="Cambria Math"/>
                            <a:sym typeface="Symbol"/>
                          </a:rPr>
                          <m:t>2</m:t>
                        </m:r>
                      </m:den>
                    </m:f>
                  </m:oMath>
                </a14:m>
                <a:r>
                  <a:rPr lang="en-US" altLang="zh-CN" dirty="0" smtClean="0">
                    <a:solidFill>
                      <a:srgbClr val="000000"/>
                    </a:solidFill>
                    <a:latin typeface="Times New Roman"/>
                    <a:sym typeface="Symbol"/>
                  </a:rPr>
                  <a:t>log</a:t>
                </a:r>
                <a:r>
                  <a:rPr lang="en-US" altLang="zh-CN" baseline="-25000" dirty="0" smtClean="0">
                    <a:solidFill>
                      <a:srgbClr val="000000"/>
                    </a:solidFill>
                    <a:latin typeface="Times New Roman"/>
                    <a:sym typeface="Symbol"/>
                  </a:rPr>
                  <a:t>2</a:t>
                </a:r>
                <a:r>
                  <a:rPr lang="en-US" altLang="zh-CN" dirty="0" smtClean="0">
                    <a:solidFill>
                      <a:srgbClr val="000000"/>
                    </a:solidFill>
                    <a:latin typeface="Times New Roman"/>
                    <a:sym typeface="Symbol"/>
                  </a:rPr>
                  <a:t>(1 + </a:t>
                </a:r>
                <a:r>
                  <a:rPr lang="en-US" altLang="zh-CN" dirty="0" smtClean="0"/>
                  <a:t>|</a:t>
                </a:r>
                <a:r>
                  <a:rPr lang="en-US" altLang="zh-CN" i="1" dirty="0" smtClean="0"/>
                  <a:t>h</a:t>
                </a:r>
                <a:r>
                  <a:rPr lang="en-US" altLang="zh-CN" i="1" baseline="-25000" dirty="0" smtClean="0"/>
                  <a:t>A</a:t>
                </a:r>
                <a:r>
                  <a:rPr lang="en-US" altLang="zh-CN" dirty="0" smtClean="0"/>
                  <a:t>|</a:t>
                </a:r>
                <a:r>
                  <a:rPr lang="en-US" altLang="zh-CN" baseline="30000" dirty="0" smtClean="0"/>
                  <a:t>2 </a:t>
                </a:r>
                <a:r>
                  <a:rPr lang="en-US" altLang="zh-CN" dirty="0" smtClean="0"/>
                  <a:t>SNR</a:t>
                </a:r>
                <a:r>
                  <a:rPr lang="en-US" altLang="zh-CN" dirty="0" smtClean="0">
                    <a:solidFill>
                      <a:srgbClr val="000000"/>
                    </a:solidFill>
                    <a:latin typeface="Times New Roman"/>
                    <a:sym typeface="Symbol"/>
                  </a:rPr>
                  <a:t>), </a:t>
                </a:r>
                <a:r>
                  <a:rPr lang="en-US" altLang="zh-CN" i="1" dirty="0" smtClean="0">
                    <a:solidFill>
                      <a:srgbClr val="000000"/>
                    </a:solidFill>
                    <a:latin typeface="Times New Roman"/>
                  </a:rPr>
                  <a:t>R</a:t>
                </a:r>
                <a:r>
                  <a:rPr lang="en-US" altLang="zh-CN" i="1" baseline="-25000" dirty="0" smtClean="0">
                    <a:solidFill>
                      <a:srgbClr val="000000"/>
                    </a:solidFill>
                    <a:latin typeface="Times New Roman"/>
                  </a:rPr>
                  <a:t>B</a:t>
                </a:r>
                <a:r>
                  <a:rPr lang="en-US" altLang="zh-CN" dirty="0" smtClean="0">
                    <a:solidFill>
                      <a:srgbClr val="000000"/>
                    </a:solidFill>
                    <a:latin typeface="Times New Roman"/>
                  </a:rPr>
                  <a:t> </a:t>
                </a:r>
                <a:r>
                  <a:rPr lang="en-US" altLang="zh-CN" dirty="0">
                    <a:solidFill>
                      <a:srgbClr val="000000"/>
                    </a:solidFill>
                    <a:latin typeface="Times New Roman"/>
                    <a:sym typeface="Symbol"/>
                  </a:rPr>
                  <a:t> </a:t>
                </a:r>
                <a14:m>
                  <m:oMath xmlns:m="http://schemas.openxmlformats.org/officeDocument/2006/math">
                    <m:f>
                      <m:fPr>
                        <m:ctrlPr>
                          <a:rPr lang="en-US" altLang="zh-CN" i="1">
                            <a:solidFill>
                              <a:srgbClr val="000000"/>
                            </a:solidFill>
                            <a:latin typeface="Cambria Math"/>
                            <a:sym typeface="Symbol"/>
                          </a:rPr>
                        </m:ctrlPr>
                      </m:fPr>
                      <m:num>
                        <m:r>
                          <a:rPr lang="en-US" altLang="zh-CN" i="1">
                            <a:solidFill>
                              <a:srgbClr val="000000"/>
                            </a:solidFill>
                            <a:latin typeface="Cambria Math"/>
                            <a:sym typeface="Symbol"/>
                          </a:rPr>
                          <m:t>1</m:t>
                        </m:r>
                      </m:num>
                      <m:den>
                        <m:r>
                          <a:rPr lang="en-US" altLang="zh-CN" i="1">
                            <a:solidFill>
                              <a:srgbClr val="000000"/>
                            </a:solidFill>
                            <a:latin typeface="Cambria Math"/>
                            <a:sym typeface="Symbol"/>
                          </a:rPr>
                          <m:t>2</m:t>
                        </m:r>
                      </m:den>
                    </m:f>
                  </m:oMath>
                </a14:m>
                <a:r>
                  <a:rPr lang="en-US" altLang="zh-CN" dirty="0">
                    <a:solidFill>
                      <a:srgbClr val="000000"/>
                    </a:solidFill>
                    <a:latin typeface="Times New Roman"/>
                    <a:sym typeface="Symbol"/>
                  </a:rPr>
                  <a:t>log</a:t>
                </a:r>
                <a:r>
                  <a:rPr lang="en-US" altLang="zh-CN" baseline="-25000" dirty="0">
                    <a:solidFill>
                      <a:srgbClr val="000000"/>
                    </a:solidFill>
                    <a:latin typeface="Times New Roman"/>
                    <a:sym typeface="Symbol"/>
                  </a:rPr>
                  <a:t>2</a:t>
                </a:r>
                <a:r>
                  <a:rPr lang="en-US" altLang="zh-CN" dirty="0">
                    <a:solidFill>
                      <a:srgbClr val="000000"/>
                    </a:solidFill>
                    <a:latin typeface="Times New Roman"/>
                    <a:sym typeface="Symbol"/>
                  </a:rPr>
                  <a:t>(1 + </a:t>
                </a:r>
                <a:r>
                  <a:rPr lang="en-US" altLang="zh-CN" dirty="0"/>
                  <a:t>|</a:t>
                </a:r>
                <a:r>
                  <a:rPr lang="en-US" altLang="zh-CN" i="1" dirty="0" smtClean="0"/>
                  <a:t>h</a:t>
                </a:r>
                <a:r>
                  <a:rPr lang="en-US" altLang="zh-CN" i="1" baseline="-25000" dirty="0" smtClean="0"/>
                  <a:t>B</a:t>
                </a:r>
                <a:r>
                  <a:rPr lang="en-US" altLang="zh-CN" dirty="0" smtClean="0"/>
                  <a:t>|</a:t>
                </a:r>
                <a:r>
                  <a:rPr lang="en-US" altLang="zh-CN" baseline="30000" dirty="0" smtClean="0"/>
                  <a:t>2 </a:t>
                </a:r>
                <a:r>
                  <a:rPr lang="en-US" altLang="zh-CN" dirty="0"/>
                  <a:t>SNR</a:t>
                </a:r>
                <a:r>
                  <a:rPr lang="en-US" altLang="zh-CN" dirty="0" smtClean="0">
                    <a:solidFill>
                      <a:srgbClr val="000000"/>
                    </a:solidFill>
                    <a:latin typeface="Times New Roman"/>
                    <a:sym typeface="Symbol"/>
                  </a:rPr>
                  <a:t>).</a:t>
                </a:r>
                <a:endParaRPr lang="en-US" altLang="zh-CN" baseline="-25000" dirty="0" smtClean="0">
                  <a:solidFill>
                    <a:srgbClr val="000000"/>
                  </a:solidFill>
                  <a:latin typeface="Times New Roman"/>
                </a:endParaRPr>
              </a:p>
              <a:p>
                <a:pPr lvl="1">
                  <a:spcBef>
                    <a:spcPts val="1200"/>
                  </a:spcBef>
                </a:pPr>
                <a:r>
                  <a:rPr lang="en-US" altLang="zh-CN" dirty="0" smtClean="0">
                    <a:solidFill>
                      <a:srgbClr val="000000"/>
                    </a:solidFill>
                    <a:latin typeface="Times New Roman"/>
                  </a:rPr>
                  <a:t> </a:t>
                </a:r>
                <a:r>
                  <a:rPr lang="en-US" altLang="zh-CN" sz="1900" dirty="0" smtClean="0">
                    <a:solidFill>
                      <a:srgbClr val="000000"/>
                    </a:solidFill>
                    <a:latin typeface="Times New Roman"/>
                  </a:rPr>
                  <a:t>[</a:t>
                </a:r>
                <a:r>
                  <a:rPr lang="en-US" altLang="zh-CN" sz="1900" dirty="0">
                    <a:solidFill>
                      <a:srgbClr val="000000"/>
                    </a:solidFill>
                    <a:latin typeface="Times New Roman"/>
                  </a:rPr>
                  <a:t>Nam-Chung-Lee’10] </a:t>
                </a:r>
                <a:r>
                  <a:rPr lang="en-US" altLang="zh-CN" dirty="0" smtClean="0">
                    <a:solidFill>
                      <a:srgbClr val="000000"/>
                    </a:solidFill>
                    <a:latin typeface="Times New Roman"/>
                  </a:rPr>
                  <a:t>By adaptation of </a:t>
                </a:r>
                <a:r>
                  <a:rPr lang="en-US" altLang="zh-CN" dirty="0"/>
                  <a:t>capacity-achieving lattice codes </a:t>
                </a:r>
                <a:r>
                  <a:rPr lang="en-US" altLang="zh-CN" dirty="0" smtClean="0"/>
                  <a:t>for Gaussian channels to PNC, </a:t>
                </a:r>
                <a:endParaRPr lang="en-US" altLang="zh-CN" dirty="0" smtClean="0">
                  <a:latin typeface="Times New Roman"/>
                </a:endParaRPr>
              </a:p>
              <a:p>
                <a:pPr marL="0" lvl="1" indent="0" algn="ctr">
                  <a:lnSpc>
                    <a:spcPct val="110000"/>
                  </a:lnSpc>
                  <a:spcBef>
                    <a:spcPts val="600"/>
                  </a:spcBef>
                  <a:buNone/>
                </a:pPr>
                <a:r>
                  <a:rPr lang="en-US" altLang="zh-CN" i="1" dirty="0" smtClean="0">
                    <a:solidFill>
                      <a:srgbClr val="000000"/>
                    </a:solidFill>
                    <a:latin typeface="Times New Roman"/>
                  </a:rPr>
                  <a:t>R</a:t>
                </a:r>
                <a:r>
                  <a:rPr lang="en-US" altLang="zh-CN" i="1" baseline="-25000" dirty="0" smtClean="0">
                    <a:solidFill>
                      <a:srgbClr val="000000"/>
                    </a:solidFill>
                    <a:latin typeface="Times New Roman"/>
                  </a:rPr>
                  <a:t>A</a:t>
                </a:r>
                <a:r>
                  <a:rPr lang="en-US" altLang="zh-CN" dirty="0" smtClean="0">
                    <a:solidFill>
                      <a:srgbClr val="000000"/>
                    </a:solidFill>
                    <a:latin typeface="Times New Roman"/>
                  </a:rPr>
                  <a:t> </a:t>
                </a:r>
                <a:r>
                  <a:rPr lang="en-US" altLang="zh-CN" dirty="0" smtClean="0">
                    <a:solidFill>
                      <a:srgbClr val="000000"/>
                    </a:solidFill>
                    <a:latin typeface="Times New Roman"/>
                    <a:sym typeface="Symbol"/>
                  </a:rPr>
                  <a:t>= </a:t>
                </a:r>
                <a14:m>
                  <m:oMath xmlns:m="http://schemas.openxmlformats.org/officeDocument/2006/math">
                    <m:f>
                      <m:fPr>
                        <m:ctrlPr>
                          <a:rPr lang="en-US" altLang="zh-CN" i="1">
                            <a:solidFill>
                              <a:srgbClr val="000000"/>
                            </a:solidFill>
                            <a:latin typeface="Cambria Math"/>
                            <a:sym typeface="Symbol"/>
                          </a:rPr>
                        </m:ctrlPr>
                      </m:fPr>
                      <m:num>
                        <m:r>
                          <a:rPr lang="en-US" altLang="zh-CN" i="1">
                            <a:solidFill>
                              <a:srgbClr val="000000"/>
                            </a:solidFill>
                            <a:latin typeface="Cambria Math"/>
                            <a:sym typeface="Symbol"/>
                          </a:rPr>
                          <m:t>1</m:t>
                        </m:r>
                      </m:num>
                      <m:den>
                        <m:r>
                          <a:rPr lang="en-US" altLang="zh-CN" i="1">
                            <a:solidFill>
                              <a:srgbClr val="000000"/>
                            </a:solidFill>
                            <a:latin typeface="Cambria Math"/>
                            <a:sym typeface="Symbol"/>
                          </a:rPr>
                          <m:t>2</m:t>
                        </m:r>
                      </m:den>
                    </m:f>
                  </m:oMath>
                </a14:m>
                <a:r>
                  <a:rPr lang="en-US" altLang="zh-CN" dirty="0">
                    <a:solidFill>
                      <a:srgbClr val="000000"/>
                    </a:solidFill>
                    <a:latin typeface="Times New Roman"/>
                    <a:sym typeface="Symbol"/>
                  </a:rPr>
                  <a:t>log</a:t>
                </a:r>
                <a:r>
                  <a:rPr lang="en-US" altLang="zh-CN" baseline="-25000" dirty="0">
                    <a:solidFill>
                      <a:srgbClr val="000000"/>
                    </a:solidFill>
                    <a:latin typeface="Times New Roman"/>
                    <a:sym typeface="Symbol"/>
                  </a:rPr>
                  <a:t>2</a:t>
                </a:r>
                <a:r>
                  <a:rPr lang="en-US" altLang="zh-CN" dirty="0">
                    <a:solidFill>
                      <a:srgbClr val="000000"/>
                    </a:solidFill>
                    <a:latin typeface="Times New Roman"/>
                    <a:sym typeface="Symbol"/>
                  </a:rPr>
                  <a:t>(</a:t>
                </a:r>
                <a14:m>
                  <m:oMath xmlns:m="http://schemas.openxmlformats.org/officeDocument/2006/math">
                    <m:f>
                      <m:fPr>
                        <m:ctrlPr>
                          <a:rPr lang="en-US" altLang="zh-CN" i="1">
                            <a:solidFill>
                              <a:srgbClr val="000000"/>
                            </a:solidFill>
                            <a:latin typeface="Cambria Math"/>
                            <a:sym typeface="Symbol"/>
                          </a:rPr>
                        </m:ctrlPr>
                      </m:fPr>
                      <m:num>
                        <m:r>
                          <m:rPr>
                            <m:nor/>
                          </m:rPr>
                          <a:rPr lang="en-US" altLang="zh-CN" dirty="0"/>
                          <m:t>|</m:t>
                        </m:r>
                        <m:r>
                          <m:rPr>
                            <m:nor/>
                          </m:rPr>
                          <a:rPr lang="en-US" altLang="zh-CN" i="1" dirty="0"/>
                          <m:t>h</m:t>
                        </m:r>
                        <m:r>
                          <m:rPr>
                            <m:nor/>
                          </m:rPr>
                          <a:rPr lang="en-US" altLang="zh-CN" i="1" baseline="-25000" dirty="0"/>
                          <m:t>A</m:t>
                        </m:r>
                        <m:r>
                          <m:rPr>
                            <m:nor/>
                          </m:rPr>
                          <a:rPr lang="en-US" altLang="zh-CN" dirty="0"/>
                          <m:t>|</m:t>
                        </m:r>
                        <m:r>
                          <m:rPr>
                            <m:nor/>
                          </m:rPr>
                          <a:rPr lang="en-US" altLang="zh-CN" baseline="30000" dirty="0"/>
                          <m:t>2</m:t>
                        </m:r>
                      </m:num>
                      <m:den>
                        <m:r>
                          <m:rPr>
                            <m:nor/>
                          </m:rPr>
                          <a:rPr lang="en-US" altLang="zh-CN" dirty="0"/>
                          <m:t>|</m:t>
                        </m:r>
                        <m:r>
                          <m:rPr>
                            <m:nor/>
                          </m:rPr>
                          <a:rPr lang="en-US" altLang="zh-CN" i="1" dirty="0"/>
                          <m:t>h</m:t>
                        </m:r>
                        <m:r>
                          <m:rPr>
                            <m:nor/>
                          </m:rPr>
                          <a:rPr lang="en-US" altLang="zh-CN" i="1" baseline="-25000" dirty="0"/>
                          <m:t>A</m:t>
                        </m:r>
                        <m:r>
                          <m:rPr>
                            <m:nor/>
                          </m:rPr>
                          <a:rPr lang="en-US" altLang="zh-CN" dirty="0"/>
                          <m:t>|</m:t>
                        </m:r>
                        <m:r>
                          <m:rPr>
                            <m:nor/>
                          </m:rPr>
                          <a:rPr lang="en-US" altLang="zh-CN" baseline="30000" dirty="0"/>
                          <m:t>2</m:t>
                        </m:r>
                        <m:r>
                          <a:rPr lang="en-US" altLang="zh-CN" i="1" dirty="0">
                            <a:latin typeface="Cambria Math"/>
                          </a:rPr>
                          <m:t>+</m:t>
                        </m:r>
                        <m:r>
                          <m:rPr>
                            <m:nor/>
                          </m:rPr>
                          <a:rPr lang="en-US" altLang="zh-CN" dirty="0"/>
                          <m:t>|</m:t>
                        </m:r>
                        <m:r>
                          <m:rPr>
                            <m:nor/>
                          </m:rPr>
                          <a:rPr lang="en-US" altLang="zh-CN" i="1" dirty="0"/>
                          <m:t>h</m:t>
                        </m:r>
                        <m:r>
                          <m:rPr>
                            <m:nor/>
                          </m:rPr>
                          <a:rPr lang="en-US" altLang="zh-CN" b="0" i="1" baseline="-25000" dirty="0" smtClean="0"/>
                          <m:t>B</m:t>
                        </m:r>
                        <m:r>
                          <m:rPr>
                            <m:nor/>
                          </m:rPr>
                          <a:rPr lang="en-US" altLang="zh-CN" dirty="0"/>
                          <m:t>|</m:t>
                        </m:r>
                        <m:r>
                          <m:rPr>
                            <m:nor/>
                          </m:rPr>
                          <a:rPr lang="en-US" altLang="zh-CN" baseline="30000" dirty="0"/>
                          <m:t>2</m:t>
                        </m:r>
                      </m:den>
                    </m:f>
                  </m:oMath>
                </a14:m>
                <a:r>
                  <a:rPr lang="en-US" altLang="zh-CN" dirty="0">
                    <a:solidFill>
                      <a:srgbClr val="000000"/>
                    </a:solidFill>
                    <a:latin typeface="Times New Roman"/>
                    <a:sym typeface="Symbol"/>
                  </a:rPr>
                  <a:t> + </a:t>
                </a:r>
                <a:r>
                  <a:rPr lang="en-US" altLang="zh-CN" dirty="0"/>
                  <a:t>|</a:t>
                </a:r>
                <a:r>
                  <a:rPr lang="en-US" altLang="zh-CN" i="1" dirty="0"/>
                  <a:t>h</a:t>
                </a:r>
                <a:r>
                  <a:rPr lang="en-US" altLang="zh-CN" i="1" baseline="-25000" dirty="0"/>
                  <a:t>A</a:t>
                </a:r>
                <a:r>
                  <a:rPr lang="en-US" altLang="zh-CN" dirty="0"/>
                  <a:t>|</a:t>
                </a:r>
                <a:r>
                  <a:rPr lang="en-US" altLang="zh-CN" baseline="30000" dirty="0"/>
                  <a:t>2 </a:t>
                </a:r>
                <a:r>
                  <a:rPr lang="en-US" altLang="zh-CN" dirty="0"/>
                  <a:t>SNR</a:t>
                </a:r>
                <a:r>
                  <a:rPr lang="en-US" altLang="zh-CN" dirty="0">
                    <a:solidFill>
                      <a:srgbClr val="000000"/>
                    </a:solidFill>
                    <a:latin typeface="Times New Roman"/>
                    <a:sym typeface="Symbol"/>
                  </a:rPr>
                  <a:t>), </a:t>
                </a:r>
                <a:r>
                  <a:rPr lang="en-US" altLang="zh-CN" i="1" dirty="0">
                    <a:solidFill>
                      <a:srgbClr val="000000"/>
                    </a:solidFill>
                    <a:latin typeface="Times New Roman"/>
                  </a:rPr>
                  <a:t>R</a:t>
                </a:r>
                <a:r>
                  <a:rPr lang="en-US" altLang="zh-CN" i="1" baseline="-25000" dirty="0">
                    <a:solidFill>
                      <a:srgbClr val="000000"/>
                    </a:solidFill>
                    <a:latin typeface="Times New Roman"/>
                  </a:rPr>
                  <a:t>B</a:t>
                </a:r>
                <a:r>
                  <a:rPr lang="en-US" altLang="zh-CN" dirty="0">
                    <a:solidFill>
                      <a:srgbClr val="000000"/>
                    </a:solidFill>
                    <a:latin typeface="Times New Roman"/>
                  </a:rPr>
                  <a:t> </a:t>
                </a:r>
                <a:r>
                  <a:rPr lang="en-US" altLang="zh-CN" dirty="0" smtClean="0">
                    <a:solidFill>
                      <a:srgbClr val="000000"/>
                    </a:solidFill>
                    <a:latin typeface="Times New Roman"/>
                    <a:sym typeface="Symbol"/>
                  </a:rPr>
                  <a:t>= </a:t>
                </a:r>
                <a14:m>
                  <m:oMath xmlns:m="http://schemas.openxmlformats.org/officeDocument/2006/math">
                    <m:f>
                      <m:fPr>
                        <m:ctrlPr>
                          <a:rPr lang="en-US" altLang="zh-CN" i="1">
                            <a:solidFill>
                              <a:srgbClr val="000000"/>
                            </a:solidFill>
                            <a:latin typeface="Cambria Math"/>
                            <a:sym typeface="Symbol"/>
                          </a:rPr>
                        </m:ctrlPr>
                      </m:fPr>
                      <m:num>
                        <m:r>
                          <a:rPr lang="en-US" altLang="zh-CN" i="1">
                            <a:solidFill>
                              <a:srgbClr val="000000"/>
                            </a:solidFill>
                            <a:latin typeface="Cambria Math"/>
                            <a:sym typeface="Symbol"/>
                          </a:rPr>
                          <m:t>1</m:t>
                        </m:r>
                      </m:num>
                      <m:den>
                        <m:r>
                          <a:rPr lang="en-US" altLang="zh-CN" i="1">
                            <a:solidFill>
                              <a:srgbClr val="000000"/>
                            </a:solidFill>
                            <a:latin typeface="Cambria Math"/>
                            <a:sym typeface="Symbol"/>
                          </a:rPr>
                          <m:t>2</m:t>
                        </m:r>
                      </m:den>
                    </m:f>
                  </m:oMath>
                </a14:m>
                <a:r>
                  <a:rPr lang="en-US" altLang="zh-CN" dirty="0">
                    <a:solidFill>
                      <a:srgbClr val="000000"/>
                    </a:solidFill>
                    <a:latin typeface="Times New Roman"/>
                    <a:sym typeface="Symbol"/>
                  </a:rPr>
                  <a:t>log</a:t>
                </a:r>
                <a:r>
                  <a:rPr lang="en-US" altLang="zh-CN" baseline="-25000" dirty="0">
                    <a:solidFill>
                      <a:srgbClr val="000000"/>
                    </a:solidFill>
                    <a:latin typeface="Times New Roman"/>
                    <a:sym typeface="Symbol"/>
                  </a:rPr>
                  <a:t>2</a:t>
                </a:r>
                <a:r>
                  <a:rPr lang="en-US" altLang="zh-CN" dirty="0">
                    <a:solidFill>
                      <a:srgbClr val="000000"/>
                    </a:solidFill>
                    <a:latin typeface="Times New Roman"/>
                    <a:sym typeface="Symbol"/>
                  </a:rPr>
                  <a:t>(</a:t>
                </a:r>
                <a14:m>
                  <m:oMath xmlns:m="http://schemas.openxmlformats.org/officeDocument/2006/math">
                    <m:f>
                      <m:fPr>
                        <m:ctrlPr>
                          <a:rPr lang="en-US" altLang="zh-CN" i="1">
                            <a:solidFill>
                              <a:srgbClr val="000000"/>
                            </a:solidFill>
                            <a:latin typeface="Cambria Math"/>
                            <a:sym typeface="Symbol"/>
                          </a:rPr>
                        </m:ctrlPr>
                      </m:fPr>
                      <m:num>
                        <m:r>
                          <m:rPr>
                            <m:nor/>
                          </m:rPr>
                          <a:rPr lang="en-US" altLang="zh-CN" dirty="0"/>
                          <m:t>|</m:t>
                        </m:r>
                        <m:r>
                          <m:rPr>
                            <m:nor/>
                          </m:rPr>
                          <a:rPr lang="en-US" altLang="zh-CN" i="1" dirty="0"/>
                          <m:t>h</m:t>
                        </m:r>
                        <m:r>
                          <m:rPr>
                            <m:nor/>
                          </m:rPr>
                          <a:rPr lang="en-US" altLang="zh-CN" b="0" i="1" baseline="-25000" dirty="0" smtClean="0"/>
                          <m:t>B</m:t>
                        </m:r>
                        <m:r>
                          <m:rPr>
                            <m:nor/>
                          </m:rPr>
                          <a:rPr lang="en-US" altLang="zh-CN" dirty="0"/>
                          <m:t>|</m:t>
                        </m:r>
                        <m:r>
                          <m:rPr>
                            <m:nor/>
                          </m:rPr>
                          <a:rPr lang="en-US" altLang="zh-CN" baseline="30000" dirty="0"/>
                          <m:t>2</m:t>
                        </m:r>
                      </m:num>
                      <m:den>
                        <m:r>
                          <m:rPr>
                            <m:nor/>
                          </m:rPr>
                          <a:rPr lang="en-US" altLang="zh-CN" dirty="0"/>
                          <m:t>|</m:t>
                        </m:r>
                        <m:r>
                          <m:rPr>
                            <m:nor/>
                          </m:rPr>
                          <a:rPr lang="en-US" altLang="zh-CN" i="1" dirty="0"/>
                          <m:t>h</m:t>
                        </m:r>
                        <m:r>
                          <m:rPr>
                            <m:nor/>
                          </m:rPr>
                          <a:rPr lang="en-US" altLang="zh-CN" i="1" baseline="-25000" dirty="0"/>
                          <m:t>A</m:t>
                        </m:r>
                        <m:r>
                          <m:rPr>
                            <m:nor/>
                          </m:rPr>
                          <a:rPr lang="en-US" altLang="zh-CN" dirty="0"/>
                          <m:t>|</m:t>
                        </m:r>
                        <m:r>
                          <m:rPr>
                            <m:nor/>
                          </m:rPr>
                          <a:rPr lang="en-US" altLang="zh-CN" baseline="30000" dirty="0"/>
                          <m:t>2</m:t>
                        </m:r>
                        <m:r>
                          <a:rPr lang="en-US" altLang="zh-CN" i="1" dirty="0">
                            <a:latin typeface="Cambria Math"/>
                          </a:rPr>
                          <m:t>+</m:t>
                        </m:r>
                        <m:r>
                          <m:rPr>
                            <m:nor/>
                          </m:rPr>
                          <a:rPr lang="en-US" altLang="zh-CN" dirty="0"/>
                          <m:t>|</m:t>
                        </m:r>
                        <m:r>
                          <m:rPr>
                            <m:nor/>
                          </m:rPr>
                          <a:rPr lang="en-US" altLang="zh-CN" i="1" dirty="0"/>
                          <m:t>h</m:t>
                        </m:r>
                        <m:r>
                          <m:rPr>
                            <m:nor/>
                          </m:rPr>
                          <a:rPr lang="en-US" altLang="zh-CN" i="1" baseline="-25000" dirty="0"/>
                          <m:t>B</m:t>
                        </m:r>
                        <m:r>
                          <m:rPr>
                            <m:nor/>
                          </m:rPr>
                          <a:rPr lang="en-US" altLang="zh-CN" dirty="0"/>
                          <m:t>|</m:t>
                        </m:r>
                        <m:r>
                          <m:rPr>
                            <m:nor/>
                          </m:rPr>
                          <a:rPr lang="en-US" altLang="zh-CN" baseline="30000" dirty="0"/>
                          <m:t>2</m:t>
                        </m:r>
                      </m:den>
                    </m:f>
                  </m:oMath>
                </a14:m>
                <a:r>
                  <a:rPr lang="en-US" altLang="zh-CN" dirty="0">
                    <a:solidFill>
                      <a:srgbClr val="000000"/>
                    </a:solidFill>
                    <a:latin typeface="Times New Roman"/>
                    <a:sym typeface="Symbol"/>
                  </a:rPr>
                  <a:t> + </a:t>
                </a:r>
                <a:r>
                  <a:rPr lang="en-US" altLang="zh-CN" dirty="0"/>
                  <a:t>|</a:t>
                </a:r>
                <a:r>
                  <a:rPr lang="en-US" altLang="zh-CN" i="1" dirty="0"/>
                  <a:t>h</a:t>
                </a:r>
                <a:r>
                  <a:rPr lang="en-US" altLang="zh-CN" i="1" baseline="-25000" dirty="0"/>
                  <a:t>B</a:t>
                </a:r>
                <a:r>
                  <a:rPr lang="en-US" altLang="zh-CN" dirty="0"/>
                  <a:t>|</a:t>
                </a:r>
                <a:r>
                  <a:rPr lang="en-US" altLang="zh-CN" baseline="30000" dirty="0"/>
                  <a:t>2 </a:t>
                </a:r>
                <a:r>
                  <a:rPr lang="en-US" altLang="zh-CN" dirty="0"/>
                  <a:t>SNR</a:t>
                </a:r>
                <a:r>
                  <a:rPr lang="en-US" altLang="zh-CN" dirty="0">
                    <a:solidFill>
                      <a:srgbClr val="000000"/>
                    </a:solidFill>
                    <a:latin typeface="Times New Roman"/>
                    <a:sym typeface="Symbol"/>
                  </a:rPr>
                  <a:t>)</a:t>
                </a:r>
                <a:endParaRPr lang="en-US" altLang="zh-CN" dirty="0" smtClean="0">
                  <a:solidFill>
                    <a:srgbClr val="000000"/>
                  </a:solidFill>
                  <a:latin typeface="Times New Roman"/>
                </a:endParaRPr>
              </a:p>
              <a:p>
                <a:pPr lvl="1">
                  <a:spcBef>
                    <a:spcPts val="1800"/>
                  </a:spcBef>
                </a:pPr>
                <a:r>
                  <a:rPr lang="en-US" altLang="zh-CN" dirty="0" smtClean="0"/>
                  <a:t>Lattice partition based PNC approaches </a:t>
                </a:r>
                <a:r>
                  <a:rPr lang="en-US" altLang="zh-CN" dirty="0"/>
                  <a:t>the capacity upper bound of a Gaussian TWRC within 1/2 </a:t>
                </a:r>
                <a:r>
                  <a:rPr lang="en-US" altLang="zh-CN" dirty="0" smtClean="0"/>
                  <a:t>bits.</a:t>
                </a:r>
                <a:endParaRPr lang="en-US" altLang="zh-CN" baseline="-25000" dirty="0"/>
              </a:p>
            </p:txBody>
          </p:sp>
        </mc:Choice>
        <mc:Fallback xmlns="">
          <p:sp>
            <p:nvSpPr>
              <p:cNvPr id="17" name="Content Placeholder 2"/>
              <p:cNvSpPr>
                <a:spLocks noGrp="1" noRot="1" noChangeAspect="1" noMove="1" noResize="1" noEditPoints="1" noAdjustHandles="1" noChangeArrowheads="1" noChangeShapeType="1" noTextEdit="1"/>
              </p:cNvSpPr>
              <p:nvPr>
                <p:ph idx="1"/>
              </p:nvPr>
            </p:nvSpPr>
            <p:spPr>
              <a:xfrm>
                <a:off x="251520" y="2895600"/>
                <a:ext cx="8663880" cy="3810000"/>
              </a:xfrm>
              <a:blipFill rotWithShape="1">
                <a:blip r:embed="rId3"/>
                <a:stretch>
                  <a:fillRect l="-281" r="-352"/>
                </a:stretch>
              </a:blipFill>
            </p:spPr>
            <p:txBody>
              <a:bodyPr/>
              <a:lstStyle/>
              <a:p>
                <a:r>
                  <a:rPr lang="zh-CN" altLang="en-US">
                    <a:noFill/>
                  </a:rPr>
                  <a:t> </a:t>
                </a:r>
              </a:p>
            </p:txBody>
          </p:sp>
        </mc:Fallback>
      </mc:AlternateContent>
      <p:grpSp>
        <p:nvGrpSpPr>
          <p:cNvPr id="7" name="Group 6"/>
          <p:cNvGrpSpPr/>
          <p:nvPr/>
        </p:nvGrpSpPr>
        <p:grpSpPr>
          <a:xfrm>
            <a:off x="1691680" y="1126983"/>
            <a:ext cx="5265626" cy="1730517"/>
            <a:chOff x="1691680" y="1126983"/>
            <a:chExt cx="5265626" cy="1730517"/>
          </a:xfrm>
        </p:grpSpPr>
        <p:grpSp>
          <p:nvGrpSpPr>
            <p:cNvPr id="15" name="Group 14"/>
            <p:cNvGrpSpPr/>
            <p:nvPr/>
          </p:nvGrpSpPr>
          <p:grpSpPr>
            <a:xfrm>
              <a:off x="1691680" y="1126983"/>
              <a:ext cx="5265626" cy="1730517"/>
              <a:chOff x="1691680" y="1126983"/>
              <a:chExt cx="5265626" cy="1730517"/>
            </a:xfrm>
          </p:grpSpPr>
          <p:pic>
            <p:nvPicPr>
              <p:cNvPr id="16" name="Picture 2"/>
              <p:cNvPicPr>
                <a:picLocks noChangeAspect="1" noChangeArrowheads="1"/>
              </p:cNvPicPr>
              <p:nvPr/>
            </p:nvPicPr>
            <p:blipFill>
              <a:blip r:embed="rId4" cstate="print"/>
              <a:srcRect/>
              <a:stretch>
                <a:fillRect/>
              </a:stretch>
            </p:blipFill>
            <p:spPr bwMode="auto">
              <a:xfrm>
                <a:off x="1691680" y="1126983"/>
                <a:ext cx="5265626" cy="1437921"/>
              </a:xfrm>
              <a:prstGeom prst="rect">
                <a:avLst/>
              </a:prstGeom>
              <a:noFill/>
              <a:ln w="9525">
                <a:noFill/>
                <a:miter lim="800000"/>
                <a:headEnd/>
                <a:tailEnd/>
              </a:ln>
            </p:spPr>
          </p:pic>
          <p:graphicFrame>
            <p:nvGraphicFramePr>
              <p:cNvPr id="18" name="Object 17"/>
              <p:cNvGraphicFramePr>
                <a:graphicFrameLocks noChangeAspect="1"/>
              </p:cNvGraphicFramePr>
              <p:nvPr>
                <p:extLst>
                  <p:ext uri="{D42A27DB-BD31-4B8C-83A1-F6EECF244321}">
                    <p14:modId xmlns:p14="http://schemas.microsoft.com/office/powerpoint/2010/main" val="1392220568"/>
                  </p:ext>
                </p:extLst>
              </p:nvPr>
            </p:nvGraphicFramePr>
            <p:xfrm>
              <a:off x="4075113" y="2509838"/>
              <a:ext cx="895350" cy="342900"/>
            </p:xfrm>
            <a:graphic>
              <a:graphicData uri="http://schemas.openxmlformats.org/presentationml/2006/ole">
                <mc:AlternateContent xmlns:mc="http://schemas.openxmlformats.org/markup-compatibility/2006">
                  <mc:Choice xmlns:v="urn:schemas-microsoft-com:vml" Requires="v">
                    <p:oleObj spid="_x0000_s183850" name="Equation" r:id="rId5" imgW="596880" imgH="228600" progId="Equation.DSMT4">
                      <p:embed/>
                    </p:oleObj>
                  </mc:Choice>
                  <mc:Fallback>
                    <p:oleObj name="Equation" r:id="rId5" imgW="596880" imgH="228600" progId="Equation.DSMT4">
                      <p:embed/>
                      <p:pic>
                        <p:nvPicPr>
                          <p:cNvPr id="0" name=""/>
                          <p:cNvPicPr>
                            <a:picLocks noChangeAspect="1" noChangeArrowheads="1"/>
                          </p:cNvPicPr>
                          <p:nvPr/>
                        </p:nvPicPr>
                        <p:blipFill>
                          <a:blip r:embed="rId6"/>
                          <a:srcRect/>
                          <a:stretch>
                            <a:fillRect/>
                          </a:stretch>
                        </p:blipFill>
                        <p:spPr bwMode="auto">
                          <a:xfrm>
                            <a:off x="4075113" y="2509838"/>
                            <a:ext cx="89535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4086517383"/>
                  </p:ext>
                </p:extLst>
              </p:nvPr>
            </p:nvGraphicFramePr>
            <p:xfrm>
              <a:off x="3162300" y="1343025"/>
              <a:ext cx="304800" cy="342900"/>
            </p:xfrm>
            <a:graphic>
              <a:graphicData uri="http://schemas.openxmlformats.org/presentationml/2006/ole">
                <mc:AlternateContent xmlns:mc="http://schemas.openxmlformats.org/markup-compatibility/2006">
                  <mc:Choice xmlns:v="urn:schemas-microsoft-com:vml" Requires="v">
                    <p:oleObj spid="_x0000_s183851" name="Equation" r:id="rId7" imgW="203040" imgH="228600" progId="Equation.DSMT4">
                      <p:embed/>
                    </p:oleObj>
                  </mc:Choice>
                  <mc:Fallback>
                    <p:oleObj name="Equation" r:id="rId7" imgW="203040" imgH="228600" progId="Equation.DSMT4">
                      <p:embed/>
                      <p:pic>
                        <p:nvPicPr>
                          <p:cNvPr id="0" name=""/>
                          <p:cNvPicPr>
                            <a:picLocks noChangeAspect="1" noChangeArrowheads="1"/>
                          </p:cNvPicPr>
                          <p:nvPr/>
                        </p:nvPicPr>
                        <p:blipFill>
                          <a:blip r:embed="rId8"/>
                          <a:srcRect/>
                          <a:stretch>
                            <a:fillRect/>
                          </a:stretch>
                        </p:blipFill>
                        <p:spPr bwMode="auto">
                          <a:xfrm>
                            <a:off x="3162300" y="1343025"/>
                            <a:ext cx="304800" cy="342900"/>
                          </a:xfrm>
                          <a:prstGeom prst="rect">
                            <a:avLst/>
                          </a:prstGeom>
                          <a:solidFill>
                            <a:schemeClr val="bg1"/>
                          </a:solidFill>
                          <a:ln>
                            <a:noFill/>
                          </a:ln>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312335842"/>
                  </p:ext>
                </p:extLst>
              </p:nvPr>
            </p:nvGraphicFramePr>
            <p:xfrm>
              <a:off x="5467350" y="1381125"/>
              <a:ext cx="285750" cy="342900"/>
            </p:xfrm>
            <a:graphic>
              <a:graphicData uri="http://schemas.openxmlformats.org/presentationml/2006/ole">
                <mc:AlternateContent xmlns:mc="http://schemas.openxmlformats.org/markup-compatibility/2006">
                  <mc:Choice xmlns:v="urn:schemas-microsoft-com:vml" Requires="v">
                    <p:oleObj spid="_x0000_s183852" name="Equation" r:id="rId9" imgW="190440" imgH="228600" progId="Equation.DSMT4">
                      <p:embed/>
                    </p:oleObj>
                  </mc:Choice>
                  <mc:Fallback>
                    <p:oleObj name="Equation" r:id="rId9" imgW="190440" imgH="228600" progId="Equation.DSMT4">
                      <p:embed/>
                      <p:pic>
                        <p:nvPicPr>
                          <p:cNvPr id="0" name=""/>
                          <p:cNvPicPr>
                            <a:picLocks noChangeAspect="1" noChangeArrowheads="1"/>
                          </p:cNvPicPr>
                          <p:nvPr/>
                        </p:nvPicPr>
                        <p:blipFill>
                          <a:blip r:embed="rId10"/>
                          <a:srcRect/>
                          <a:stretch>
                            <a:fillRect/>
                          </a:stretch>
                        </p:blipFill>
                        <p:spPr bwMode="auto">
                          <a:xfrm>
                            <a:off x="5467350" y="1381125"/>
                            <a:ext cx="285750" cy="342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551564369"/>
                  </p:ext>
                </p:extLst>
              </p:nvPr>
            </p:nvGraphicFramePr>
            <p:xfrm>
              <a:off x="3200400" y="1905000"/>
              <a:ext cx="304800" cy="342900"/>
            </p:xfrm>
            <a:graphic>
              <a:graphicData uri="http://schemas.openxmlformats.org/presentationml/2006/ole">
                <mc:AlternateContent xmlns:mc="http://schemas.openxmlformats.org/markup-compatibility/2006">
                  <mc:Choice xmlns:v="urn:schemas-microsoft-com:vml" Requires="v">
                    <p:oleObj spid="_x0000_s183853" name="Equation" r:id="rId11" imgW="203040" imgH="228600" progId="Equation.DSMT4">
                      <p:embed/>
                    </p:oleObj>
                  </mc:Choice>
                  <mc:Fallback>
                    <p:oleObj name="Equation" r:id="rId11" imgW="203040" imgH="228600" progId="Equation.DSMT4">
                      <p:embed/>
                      <p:pic>
                        <p:nvPicPr>
                          <p:cNvPr id="0" name=""/>
                          <p:cNvPicPr>
                            <a:picLocks noChangeAspect="1" noChangeArrowheads="1"/>
                          </p:cNvPicPr>
                          <p:nvPr/>
                        </p:nvPicPr>
                        <p:blipFill>
                          <a:blip r:embed="rId12"/>
                          <a:srcRect/>
                          <a:stretch>
                            <a:fillRect/>
                          </a:stretch>
                        </p:blipFill>
                        <p:spPr bwMode="auto">
                          <a:xfrm>
                            <a:off x="3200400" y="1905000"/>
                            <a:ext cx="304800" cy="342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092824104"/>
                  </p:ext>
                </p:extLst>
              </p:nvPr>
            </p:nvGraphicFramePr>
            <p:xfrm>
              <a:off x="5514975" y="1981200"/>
              <a:ext cx="171450" cy="266700"/>
            </p:xfrm>
            <a:graphic>
              <a:graphicData uri="http://schemas.openxmlformats.org/presentationml/2006/ole">
                <mc:AlternateContent xmlns:mc="http://schemas.openxmlformats.org/markup-compatibility/2006">
                  <mc:Choice xmlns:v="urn:schemas-microsoft-com:vml" Requires="v">
                    <p:oleObj spid="_x0000_s183854" name="Equation" r:id="rId13" imgW="114120" imgH="177480" progId="Equation.DSMT4">
                      <p:embed/>
                    </p:oleObj>
                  </mc:Choice>
                  <mc:Fallback>
                    <p:oleObj name="Equation" r:id="rId13" imgW="11412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14975" y="1981200"/>
                            <a:ext cx="171450" cy="266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1828398666"/>
                  </p:ext>
                </p:extLst>
              </p:nvPr>
            </p:nvGraphicFramePr>
            <p:xfrm>
              <a:off x="5486400" y="1905000"/>
              <a:ext cx="304800" cy="342900"/>
            </p:xfrm>
            <a:graphic>
              <a:graphicData uri="http://schemas.openxmlformats.org/presentationml/2006/ole">
                <mc:AlternateContent xmlns:mc="http://schemas.openxmlformats.org/markup-compatibility/2006">
                  <mc:Choice xmlns:v="urn:schemas-microsoft-com:vml" Requires="v">
                    <p:oleObj spid="_x0000_s183855" name="Equation" r:id="rId15" imgW="203040" imgH="228600" progId="Equation.DSMT4">
                      <p:embed/>
                    </p:oleObj>
                  </mc:Choice>
                  <mc:Fallback>
                    <p:oleObj name="Equation" r:id="rId15" imgW="203040" imgH="228600" progId="Equation.DSMT4">
                      <p:embed/>
                      <p:pic>
                        <p:nvPicPr>
                          <p:cNvPr id="0" name=""/>
                          <p:cNvPicPr>
                            <a:picLocks noChangeAspect="1" noChangeArrowheads="1"/>
                          </p:cNvPicPr>
                          <p:nvPr/>
                        </p:nvPicPr>
                        <p:blipFill>
                          <a:blip r:embed="rId12"/>
                          <a:srcRect/>
                          <a:stretch>
                            <a:fillRect/>
                          </a:stretch>
                        </p:blipFill>
                        <p:spPr bwMode="auto">
                          <a:xfrm>
                            <a:off x="5486400" y="1905000"/>
                            <a:ext cx="304800" cy="342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992988312"/>
                  </p:ext>
                </p:extLst>
              </p:nvPr>
            </p:nvGraphicFramePr>
            <p:xfrm>
              <a:off x="2133600" y="2514600"/>
              <a:ext cx="361950" cy="342900"/>
            </p:xfrm>
            <a:graphic>
              <a:graphicData uri="http://schemas.openxmlformats.org/presentationml/2006/ole">
                <mc:AlternateContent xmlns:mc="http://schemas.openxmlformats.org/markup-compatibility/2006">
                  <mc:Choice xmlns:v="urn:schemas-microsoft-com:vml" Requires="v">
                    <p:oleObj spid="_x0000_s183856" name="Equation" r:id="rId16" imgW="241200" imgH="228600" progId="Equation.DSMT4">
                      <p:embed/>
                    </p:oleObj>
                  </mc:Choice>
                  <mc:Fallback>
                    <p:oleObj name="Equation" r:id="rId16" imgW="24120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33600" y="2514600"/>
                            <a:ext cx="3619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1590912401"/>
                  </p:ext>
                </p:extLst>
              </p:nvPr>
            </p:nvGraphicFramePr>
            <p:xfrm>
              <a:off x="6334125" y="2476500"/>
              <a:ext cx="342900" cy="342900"/>
            </p:xfrm>
            <a:graphic>
              <a:graphicData uri="http://schemas.openxmlformats.org/presentationml/2006/ole">
                <mc:AlternateContent xmlns:mc="http://schemas.openxmlformats.org/markup-compatibility/2006">
                  <mc:Choice xmlns:v="urn:schemas-microsoft-com:vml" Requires="v">
                    <p:oleObj spid="_x0000_s183857" name="Equation" r:id="rId18" imgW="228600" imgH="228600" progId="Equation.DSMT4">
                      <p:embed/>
                    </p:oleObj>
                  </mc:Choice>
                  <mc:Fallback>
                    <p:oleObj name="Equation" r:id="rId18" imgW="228600" imgH="2286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334125" y="2476500"/>
                            <a:ext cx="342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3" name="Rectangle 22"/>
            <p:cNvSpPr/>
            <p:nvPr/>
          </p:nvSpPr>
          <p:spPr>
            <a:xfrm>
              <a:off x="3810000" y="2438400"/>
              <a:ext cx="1402948" cy="400110"/>
            </a:xfrm>
            <a:prstGeom prst="rect">
              <a:avLst/>
            </a:prstGeom>
            <a:solidFill>
              <a:schemeClr val="bg1"/>
            </a:solidFill>
          </p:spPr>
          <p:txBody>
            <a:bodyPr wrap="none">
              <a:spAutoFit/>
            </a:bodyPr>
            <a:lstStyle/>
            <a:p>
              <a:r>
                <a:rPr lang="en-US" altLang="zh-CN" sz="2000" i="1" dirty="0" smtClean="0">
                  <a:latin typeface="Times New Roman" pitchFamily="18" charset="0"/>
                  <a:cs typeface="Times New Roman" pitchFamily="18" charset="0"/>
                </a:rPr>
                <a:t>                   </a:t>
              </a:r>
              <a:endParaRPr lang="zh-CN" altLang="en-US" sz="2000" dirty="0">
                <a:latin typeface="Times New Roman" pitchFamily="18" charset="0"/>
                <a:cs typeface="Times New Roman" pitchFamily="18" charset="0"/>
              </a:endParaRPr>
            </a:p>
          </p:txBody>
        </p:sp>
      </p:grpSp>
      <p:sp>
        <p:nvSpPr>
          <p:cNvPr id="5" name="Rectangle 4"/>
          <p:cNvSpPr/>
          <p:nvPr/>
        </p:nvSpPr>
        <p:spPr>
          <a:xfrm>
            <a:off x="3632435" y="853279"/>
            <a:ext cx="1877437" cy="484133"/>
          </a:xfrm>
          <a:prstGeom prst="rect">
            <a:avLst/>
          </a:prstGeom>
          <a:solidFill>
            <a:schemeClr val="bg1"/>
          </a:solidFill>
        </p:spPr>
        <p:txBody>
          <a:bodyPr wrap="none">
            <a:spAutoFit/>
          </a:bodyPr>
          <a:lstStyle/>
          <a:p>
            <a:r>
              <a:rPr lang="en-US" altLang="zh-CN" sz="2000" b="1" dirty="0" err="1">
                <a:latin typeface="Times New Roman" pitchFamily="18" charset="0"/>
                <a:cs typeface="Times New Roman" pitchFamily="18" charset="0"/>
              </a:rPr>
              <a:t>y</a:t>
            </a:r>
            <a:r>
              <a:rPr lang="en-US" altLang="zh-CN" sz="2000" b="1" baseline="-25000" dirty="0" err="1">
                <a:latin typeface="Times New Roman" pitchFamily="18" charset="0"/>
                <a:cs typeface="Times New Roman" pitchFamily="18" charset="0"/>
              </a:rPr>
              <a:t>R</a:t>
            </a:r>
            <a:r>
              <a:rPr lang="en-US" altLang="zh-CN" sz="2000" dirty="0">
                <a:latin typeface="Times New Roman" pitchFamily="18" charset="0"/>
                <a:cs typeface="Times New Roman" pitchFamily="18" charset="0"/>
              </a:rPr>
              <a:t>= </a:t>
            </a:r>
            <a:r>
              <a:rPr lang="en-US" altLang="zh-CN" sz="2000" i="1" dirty="0" err="1">
                <a:latin typeface="Times New Roman" pitchFamily="18" charset="0"/>
                <a:cs typeface="Times New Roman" pitchFamily="18" charset="0"/>
              </a:rPr>
              <a:t>h</a:t>
            </a:r>
            <a:r>
              <a:rPr lang="en-US" altLang="zh-CN" sz="2000" i="1" baseline="-25000" dirty="0" err="1">
                <a:latin typeface="Times New Roman" pitchFamily="18" charset="0"/>
                <a:cs typeface="Times New Roman" pitchFamily="18" charset="0"/>
              </a:rPr>
              <a:t>A</a:t>
            </a:r>
            <a:r>
              <a:rPr lang="en-US" altLang="zh-CN" sz="2000" b="1" dirty="0" err="1">
                <a:solidFill>
                  <a:srgbClr val="FF0000"/>
                </a:solidFill>
                <a:latin typeface="Times New Roman" pitchFamily="18" charset="0"/>
                <a:cs typeface="Times New Roman" pitchFamily="18" charset="0"/>
              </a:rPr>
              <a:t>x</a:t>
            </a:r>
            <a:r>
              <a:rPr lang="en-US" altLang="zh-CN" sz="2000" b="1" baseline="-25000" dirty="0" err="1">
                <a:solidFill>
                  <a:srgbClr val="FF0000"/>
                </a:solidFill>
                <a:latin typeface="Times New Roman" pitchFamily="18" charset="0"/>
                <a:cs typeface="Times New Roman" pitchFamily="18" charset="0"/>
              </a:rPr>
              <a:t>A</a:t>
            </a:r>
            <a:r>
              <a:rPr lang="en-US" altLang="zh-CN" sz="2000" b="1" dirty="0">
                <a:solidFill>
                  <a:srgbClr val="FF0000"/>
                </a:solidFill>
                <a:latin typeface="Times New Roman" pitchFamily="18" charset="0"/>
                <a:cs typeface="Times New Roman" pitchFamily="18" charset="0"/>
              </a:rPr>
              <a:t>+ </a:t>
            </a:r>
            <a:r>
              <a:rPr lang="en-US" altLang="zh-CN" sz="2000" i="1" dirty="0" err="1">
                <a:latin typeface="Times New Roman" pitchFamily="18" charset="0"/>
                <a:cs typeface="Times New Roman" pitchFamily="18" charset="0"/>
              </a:rPr>
              <a:t>h</a:t>
            </a:r>
            <a:r>
              <a:rPr lang="en-US" altLang="zh-CN" sz="2000" i="1" baseline="-25000" dirty="0" err="1">
                <a:latin typeface="Times New Roman" pitchFamily="18" charset="0"/>
                <a:cs typeface="Times New Roman" pitchFamily="18" charset="0"/>
              </a:rPr>
              <a:t>B</a:t>
            </a:r>
            <a:r>
              <a:rPr lang="en-US" altLang="zh-CN" sz="2000" b="1" dirty="0" err="1">
                <a:solidFill>
                  <a:srgbClr val="FF0000"/>
                </a:solidFill>
                <a:latin typeface="Times New Roman" pitchFamily="18" charset="0"/>
                <a:cs typeface="Times New Roman" pitchFamily="18" charset="0"/>
              </a:rPr>
              <a:t>x</a:t>
            </a:r>
            <a:r>
              <a:rPr lang="en-US" altLang="zh-CN" sz="2000" b="1" baseline="-25000" dirty="0" err="1">
                <a:solidFill>
                  <a:srgbClr val="FF0000"/>
                </a:solidFill>
                <a:latin typeface="Times New Roman" pitchFamily="18" charset="0"/>
                <a:cs typeface="Times New Roman" pitchFamily="18" charset="0"/>
              </a:rPr>
              <a:t>B</a:t>
            </a:r>
            <a:r>
              <a:rPr lang="en-US" altLang="zh-CN" sz="2000" b="1" dirty="0">
                <a:latin typeface="Times New Roman" pitchFamily="18" charset="0"/>
                <a:cs typeface="Times New Roman" pitchFamily="18" charset="0"/>
              </a:rPr>
              <a:t> </a:t>
            </a:r>
            <a:endParaRPr lang="zh-CN" altLang="en-US" sz="2000" dirty="0">
              <a:latin typeface="Times New Roman" pitchFamily="18" charset="0"/>
              <a:cs typeface="Times New Roman" pitchFamily="18" charset="0"/>
            </a:endParaRPr>
          </a:p>
        </p:txBody>
      </p:sp>
      <p:sp>
        <p:nvSpPr>
          <p:cNvPr id="3" name="Rectangle 2"/>
          <p:cNvSpPr/>
          <p:nvPr/>
        </p:nvSpPr>
        <p:spPr>
          <a:xfrm>
            <a:off x="5377543" y="4114800"/>
            <a:ext cx="3309257" cy="498598"/>
          </a:xfrm>
          <a:prstGeom prst="rect">
            <a:avLst/>
          </a:prstGeom>
          <a:ln>
            <a:solidFill>
              <a:schemeClr val="accent1"/>
            </a:solidFill>
          </a:ln>
        </p:spPr>
        <p:txBody>
          <a:bodyPr wrap="square">
            <a:spAutoFit/>
          </a:bodyPr>
          <a:lstStyle/>
          <a:p>
            <a:pPr marL="0" lvl="1" eaLnBrk="0" hangingPunct="0">
              <a:lnSpc>
                <a:spcPct val="120000"/>
              </a:lnSpc>
              <a:spcBef>
                <a:spcPct val="20000"/>
              </a:spcBef>
              <a:buSzPct val="70000"/>
            </a:pPr>
            <a:r>
              <a:rPr lang="en-US" altLang="zh-CN" sz="2200" dirty="0" smtClean="0">
                <a:solidFill>
                  <a:prstClr val="black"/>
                </a:solidFill>
                <a:latin typeface="Times New Roman" pitchFamily="18" charset="0"/>
                <a:cs typeface="Times New Roman" pitchFamily="18" charset="0"/>
              </a:rPr>
              <a:t>// </a:t>
            </a:r>
            <a:r>
              <a:rPr lang="en-US" altLang="zh-CN" sz="2200" i="1" dirty="0" err="1" smtClean="0">
                <a:solidFill>
                  <a:prstClr val="black"/>
                </a:solidFill>
                <a:latin typeface="Times New Roman" pitchFamily="18" charset="0"/>
                <a:cs typeface="Times New Roman" pitchFamily="18" charset="0"/>
              </a:rPr>
              <a:t>h</a:t>
            </a:r>
            <a:r>
              <a:rPr lang="en-US" altLang="zh-CN" sz="2200" i="1" baseline="-25000" dirty="0" err="1" smtClean="0">
                <a:solidFill>
                  <a:prstClr val="black"/>
                </a:solidFill>
                <a:latin typeface="Times New Roman" pitchFamily="18" charset="0"/>
                <a:cs typeface="Times New Roman" pitchFamily="18" charset="0"/>
              </a:rPr>
              <a:t>A</a:t>
            </a:r>
            <a:r>
              <a:rPr lang="en-US" altLang="zh-CN" sz="2200" dirty="0">
                <a:solidFill>
                  <a:prstClr val="black"/>
                </a:solidFill>
                <a:latin typeface="Times New Roman" pitchFamily="18" charset="0"/>
                <a:cs typeface="Times New Roman" pitchFamily="18" charset="0"/>
              </a:rPr>
              <a:t>, </a:t>
            </a:r>
            <a:r>
              <a:rPr lang="en-US" altLang="zh-CN" sz="2200" i="1" dirty="0" err="1" smtClean="0">
                <a:solidFill>
                  <a:prstClr val="black"/>
                </a:solidFill>
                <a:latin typeface="Times New Roman" pitchFamily="18" charset="0"/>
                <a:cs typeface="Times New Roman" pitchFamily="18" charset="0"/>
              </a:rPr>
              <a:t>h</a:t>
            </a:r>
            <a:r>
              <a:rPr lang="en-US" altLang="zh-CN" sz="2200" i="1" baseline="-25000" dirty="0" err="1" smtClean="0">
                <a:solidFill>
                  <a:prstClr val="black"/>
                </a:solidFill>
                <a:latin typeface="Times New Roman" pitchFamily="18" charset="0"/>
                <a:cs typeface="Times New Roman" pitchFamily="18" charset="0"/>
              </a:rPr>
              <a:t>B</a:t>
            </a:r>
            <a:r>
              <a:rPr lang="en-US" altLang="zh-CN" sz="2200" baseline="-25000" dirty="0" smtClean="0">
                <a:solidFill>
                  <a:prstClr val="black"/>
                </a:solidFill>
                <a:latin typeface="Times New Roman" pitchFamily="18" charset="0"/>
                <a:cs typeface="Times New Roman" pitchFamily="18" charset="0"/>
              </a:rPr>
              <a:t>  </a:t>
            </a:r>
            <a:r>
              <a:rPr lang="en-US" altLang="zh-CN" sz="2200" dirty="0" smtClean="0">
                <a:solidFill>
                  <a:prstClr val="black"/>
                </a:solidFill>
                <a:latin typeface="Times New Roman" pitchFamily="18" charset="0"/>
                <a:cs typeface="Times New Roman" pitchFamily="18" charset="0"/>
              </a:rPr>
              <a:t>known at A and B</a:t>
            </a:r>
            <a:endParaRPr lang="en-US" altLang="zh-CN" sz="2200" baseline="-250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09906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3850918"/>
            <a:ext cx="6264695" cy="260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16632"/>
            <a:ext cx="8229600" cy="1066130"/>
          </a:xfrm>
        </p:spPr>
        <p:txBody>
          <a:bodyPr>
            <a:normAutofit/>
          </a:bodyPr>
          <a:lstStyle/>
          <a:p>
            <a:r>
              <a:rPr lang="en-US" altLang="zh-CN" dirty="0" smtClean="0"/>
              <a:t>CF: Lattice partition based PNC in MARC</a:t>
            </a:r>
            <a:endParaRPr lang="zh-CN" altLang="en-US" dirty="0"/>
          </a:p>
        </p:txBody>
      </p:sp>
      <p:sp>
        <p:nvSpPr>
          <p:cNvPr id="4" name="Slide Number Placeholder 3"/>
          <p:cNvSpPr>
            <a:spLocks noGrp="1"/>
          </p:cNvSpPr>
          <p:nvPr>
            <p:ph type="sldNum" sz="quarter" idx="10"/>
          </p:nvPr>
        </p:nvSpPr>
        <p:spPr/>
        <p:txBody>
          <a:bodyPr/>
          <a:lstStyle/>
          <a:p>
            <a:pPr>
              <a:defRPr/>
            </a:pPr>
            <a:fld id="{E856EBEC-7BE2-4B15-88BC-F34BB066B340}" type="slidenum">
              <a:rPr lang="en-US" altLang="zh-CN" smtClean="0"/>
              <a:pPr>
                <a:defRPr/>
              </a:pPr>
              <a:t>9</a:t>
            </a:fld>
            <a:endParaRPr lang="en-US" altLang="zh-CN"/>
          </a:p>
        </p:txBody>
      </p:sp>
      <p:grpSp>
        <p:nvGrpSpPr>
          <p:cNvPr id="15" name="Group 14"/>
          <p:cNvGrpSpPr/>
          <p:nvPr/>
        </p:nvGrpSpPr>
        <p:grpSpPr>
          <a:xfrm>
            <a:off x="1401828" y="3096721"/>
            <a:ext cx="1431802" cy="871134"/>
            <a:chOff x="2502959" y="1936507"/>
            <a:chExt cx="1431802" cy="871134"/>
          </a:xfrm>
        </p:grpSpPr>
        <p:sp>
          <p:nvSpPr>
            <p:cNvPr id="8" name="Rectangle 7"/>
            <p:cNvSpPr/>
            <p:nvPr/>
          </p:nvSpPr>
          <p:spPr>
            <a:xfrm>
              <a:off x="2502959" y="1936507"/>
              <a:ext cx="1431802" cy="430887"/>
            </a:xfrm>
            <a:prstGeom prst="rect">
              <a:avLst/>
            </a:prstGeom>
          </p:spPr>
          <p:txBody>
            <a:bodyPr wrap="none">
              <a:spAutoFit/>
            </a:bodyPr>
            <a:lstStyle/>
            <a:p>
              <a:r>
                <a:rPr lang="en-US" altLang="zh-CN" sz="2200" dirty="0">
                  <a:solidFill>
                    <a:srgbClr val="0000FF"/>
                  </a:solidFill>
                  <a:latin typeface="Times New Roman" pitchFamily="18" charset="0"/>
                  <a:cs typeface="Times New Roman" pitchFamily="18" charset="0"/>
                </a:rPr>
                <a:t>q-</a:t>
              </a:r>
              <a:r>
                <a:rPr lang="en-US" altLang="zh-CN" sz="2200" dirty="0" err="1">
                  <a:solidFill>
                    <a:srgbClr val="0000FF"/>
                  </a:solidFill>
                  <a:latin typeface="Times New Roman" pitchFamily="18" charset="0"/>
                  <a:cs typeface="Times New Roman" pitchFamily="18" charset="0"/>
                </a:rPr>
                <a:t>ary</a:t>
              </a:r>
              <a:r>
                <a:rPr lang="en-US" altLang="zh-CN" sz="2200" dirty="0">
                  <a:solidFill>
                    <a:srgbClr val="0000FF"/>
                  </a:solidFill>
                  <a:latin typeface="Times New Roman" pitchFamily="18" charset="0"/>
                  <a:cs typeface="Times New Roman" pitchFamily="18" charset="0"/>
                </a:rPr>
                <a:t> input</a:t>
              </a:r>
              <a:endParaRPr lang="zh-CN" altLang="en-US" sz="2200" dirty="0"/>
            </a:p>
          </p:txBody>
        </p:sp>
        <p:cxnSp>
          <p:nvCxnSpPr>
            <p:cNvPr id="14" name="Straight Arrow Connector 13"/>
            <p:cNvCxnSpPr/>
            <p:nvPr/>
          </p:nvCxnSpPr>
          <p:spPr>
            <a:xfrm flipH="1">
              <a:off x="2502959" y="2411641"/>
              <a:ext cx="540000" cy="39600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683568" y="1414517"/>
            <a:ext cx="8032623" cy="646331"/>
          </a:xfrm>
          <a:prstGeom prst="rect">
            <a:avLst/>
          </a:prstGeom>
        </p:spPr>
        <p:txBody>
          <a:bodyPr wrap="square">
            <a:spAutoFit/>
          </a:bodyPr>
          <a:lstStyle/>
          <a:p>
            <a:pPr>
              <a:buNone/>
            </a:pPr>
            <a:r>
              <a:rPr lang="en-US" altLang="zh-CN" dirty="0" err="1" smtClean="0">
                <a:latin typeface="Times New Roman" pitchFamily="18" charset="0"/>
                <a:cs typeface="Times New Roman" pitchFamily="18" charset="0"/>
              </a:rPr>
              <a:t>Nazer-Gastpar</a:t>
            </a:r>
            <a:r>
              <a:rPr lang="en-US" altLang="zh-CN" dirty="0">
                <a:latin typeface="Times New Roman" pitchFamily="18" charset="0"/>
                <a:cs typeface="Times New Roman" pitchFamily="18" charset="0"/>
              </a:rPr>
              <a:t>, </a:t>
            </a:r>
            <a:r>
              <a:rPr lang="en-US" altLang="zh-CN" dirty="0">
                <a:solidFill>
                  <a:srgbClr val="0000FF"/>
                </a:solidFill>
                <a:latin typeface="Times New Roman" pitchFamily="18" charset="0"/>
                <a:cs typeface="Times New Roman" pitchFamily="18" charset="0"/>
              </a:rPr>
              <a:t>Compute-and-Forward</a:t>
            </a:r>
            <a:r>
              <a:rPr lang="en-US" altLang="zh-CN" dirty="0">
                <a:latin typeface="Times New Roman" pitchFamily="18" charset="0"/>
                <a:cs typeface="Times New Roman" pitchFamily="18" charset="0"/>
              </a:rPr>
              <a:t>: Harnessing Interference through Structured Codes, </a:t>
            </a:r>
            <a:r>
              <a:rPr lang="en-US" altLang="zh-CN" i="1" dirty="0">
                <a:latin typeface="Times New Roman" pitchFamily="18" charset="0"/>
                <a:cs typeface="Times New Roman" pitchFamily="18" charset="0"/>
              </a:rPr>
              <a:t>IEEE Trans. Inform. Theory</a:t>
            </a:r>
            <a:r>
              <a:rPr lang="en-US" altLang="zh-CN" dirty="0" smtClean="0">
                <a:latin typeface="Times New Roman" pitchFamily="18" charset="0"/>
                <a:cs typeface="Times New Roman" pitchFamily="18" charset="0"/>
              </a:rPr>
              <a:t>, </a:t>
            </a:r>
            <a:r>
              <a:rPr lang="en-US" altLang="zh-CN" dirty="0">
                <a:latin typeface="Times New Roman" pitchFamily="18" charset="0"/>
                <a:cs typeface="Times New Roman" pitchFamily="18" charset="0"/>
              </a:rPr>
              <a:t>2011.</a:t>
            </a:r>
          </a:p>
        </p:txBody>
      </p:sp>
      <p:grpSp>
        <p:nvGrpSpPr>
          <p:cNvPr id="19" name="Group 18"/>
          <p:cNvGrpSpPr/>
          <p:nvPr/>
        </p:nvGrpSpPr>
        <p:grpSpPr>
          <a:xfrm>
            <a:off x="99958" y="3093875"/>
            <a:ext cx="1375698" cy="765972"/>
            <a:chOff x="5004048" y="1945754"/>
            <a:chExt cx="1375698" cy="765972"/>
          </a:xfrm>
        </p:grpSpPr>
        <p:sp>
          <p:nvSpPr>
            <p:cNvPr id="21" name="Rectangle 20"/>
            <p:cNvSpPr/>
            <p:nvPr/>
          </p:nvSpPr>
          <p:spPr>
            <a:xfrm>
              <a:off x="5004048" y="1945754"/>
              <a:ext cx="1375698" cy="430887"/>
            </a:xfrm>
            <a:prstGeom prst="rect">
              <a:avLst/>
            </a:prstGeom>
          </p:spPr>
          <p:txBody>
            <a:bodyPr wrap="none">
              <a:spAutoFit/>
            </a:bodyPr>
            <a:lstStyle/>
            <a:p>
              <a:r>
                <a:rPr lang="en-US" altLang="zh-CN" sz="2200" dirty="0" smtClean="0">
                  <a:solidFill>
                    <a:srgbClr val="0000FF"/>
                  </a:solidFill>
                  <a:latin typeface="Times New Roman" pitchFamily="18" charset="0"/>
                  <a:cs typeface="Times New Roman" pitchFamily="18" charset="0"/>
                </a:rPr>
                <a:t>Multi-user</a:t>
              </a:r>
              <a:endParaRPr lang="zh-CN" altLang="en-US" sz="2200" i="1" dirty="0"/>
            </a:p>
          </p:txBody>
        </p:sp>
        <p:cxnSp>
          <p:nvCxnSpPr>
            <p:cNvPr id="22" name="Straight Arrow Connector 21"/>
            <p:cNvCxnSpPr/>
            <p:nvPr/>
          </p:nvCxnSpPr>
          <p:spPr>
            <a:xfrm>
              <a:off x="5227618" y="2351726"/>
              <a:ext cx="0" cy="360000"/>
            </a:xfrm>
            <a:prstGeom prst="straightConnector1">
              <a:avLst/>
            </a:prstGeom>
            <a:ln>
              <a:solidFill>
                <a:srgbClr val="0066FF"/>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2843808" y="3150513"/>
            <a:ext cx="1636987" cy="770249"/>
            <a:chOff x="2843808" y="3439706"/>
            <a:chExt cx="1636987" cy="770249"/>
          </a:xfrm>
        </p:grpSpPr>
        <p:sp>
          <p:nvSpPr>
            <p:cNvPr id="7" name="Rectangle 6"/>
            <p:cNvSpPr/>
            <p:nvPr/>
          </p:nvSpPr>
          <p:spPr>
            <a:xfrm>
              <a:off x="2843808" y="3439706"/>
              <a:ext cx="1636987" cy="430887"/>
            </a:xfrm>
            <a:prstGeom prst="rect">
              <a:avLst/>
            </a:prstGeom>
          </p:spPr>
          <p:txBody>
            <a:bodyPr wrap="none">
              <a:spAutoFit/>
            </a:bodyPr>
            <a:lstStyle/>
            <a:p>
              <a:r>
                <a:rPr lang="en-US" altLang="zh-CN" sz="2200" dirty="0" smtClean="0">
                  <a:solidFill>
                    <a:srgbClr val="0000FF"/>
                  </a:solidFill>
                  <a:latin typeface="Times New Roman" pitchFamily="18" charset="0"/>
                  <a:cs typeface="Times New Roman" pitchFamily="18" charset="0"/>
                </a:rPr>
                <a:t>Fading </a:t>
              </a:r>
              <a:r>
                <a:rPr lang="en-US" altLang="zh-CN" sz="2200" i="1" dirty="0" err="1" smtClean="0">
                  <a:solidFill>
                    <a:srgbClr val="0000FF"/>
                  </a:solidFill>
                  <a:latin typeface="Times New Roman" pitchFamily="18" charset="0"/>
                  <a:cs typeface="Times New Roman" pitchFamily="18" charset="0"/>
                </a:rPr>
                <a:t>h</a:t>
              </a:r>
              <a:r>
                <a:rPr lang="en-US" altLang="zh-CN" sz="2200" i="1" baseline="-25000" dirty="0" err="1" smtClean="0">
                  <a:solidFill>
                    <a:srgbClr val="0000FF"/>
                  </a:solidFill>
                  <a:latin typeface="Times New Roman" pitchFamily="18" charset="0"/>
                  <a:cs typeface="Times New Roman" pitchFamily="18" charset="0"/>
                </a:rPr>
                <a:t>l</a:t>
              </a:r>
              <a:r>
                <a:rPr lang="en-US" altLang="zh-CN" sz="2200" dirty="0" err="1">
                  <a:solidFill>
                    <a:srgbClr val="0000FF"/>
                  </a:solidFill>
                  <a:latin typeface="Times New Roman" pitchFamily="18" charset="0"/>
                  <a:cs typeface="Times New Roman" pitchFamily="18" charset="0"/>
                  <a:sym typeface="Symbol"/>
                </a:rPr>
                <a:t></a:t>
              </a:r>
              <a:r>
                <a:rPr lang="en-US" altLang="zh-CN" sz="2200" dirty="0" err="1" smtClean="0">
                  <a:solidFill>
                    <a:srgbClr val="0000FF"/>
                  </a:solidFill>
                  <a:latin typeface="Euclid Math Two" pitchFamily="18" charset="2"/>
                  <a:cs typeface="Times New Roman" pitchFamily="18" charset="0"/>
                  <a:sym typeface="Symbol"/>
                </a:rPr>
                <a:t>C</a:t>
              </a:r>
              <a:endParaRPr lang="zh-CN" altLang="en-US" sz="2200" dirty="0">
                <a:latin typeface="Euclid Math Two" pitchFamily="18" charset="2"/>
              </a:endParaRPr>
            </a:p>
          </p:txBody>
        </p:sp>
        <p:cxnSp>
          <p:nvCxnSpPr>
            <p:cNvPr id="23" name="Straight Arrow Connector 22"/>
            <p:cNvCxnSpPr/>
            <p:nvPr/>
          </p:nvCxnSpPr>
          <p:spPr>
            <a:xfrm flipH="1">
              <a:off x="2987824" y="3813955"/>
              <a:ext cx="0" cy="396000"/>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3311288" y="4365104"/>
            <a:ext cx="3096344" cy="15997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endParaRPr lang="en-US" dirty="0"/>
          </a:p>
        </p:txBody>
      </p:sp>
      <p:sp>
        <p:nvSpPr>
          <p:cNvPr id="20" name="Rectangle 19"/>
          <p:cNvSpPr/>
          <p:nvPr/>
        </p:nvSpPr>
        <p:spPr>
          <a:xfrm>
            <a:off x="3779912" y="3861048"/>
            <a:ext cx="1692188" cy="95739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endParaRPr lang="en-US" dirty="0"/>
          </a:p>
        </p:txBody>
      </p:sp>
      <p:sp>
        <p:nvSpPr>
          <p:cNvPr id="18" name="Rectangle 17"/>
          <p:cNvSpPr/>
          <p:nvPr/>
        </p:nvSpPr>
        <p:spPr>
          <a:xfrm>
            <a:off x="251520" y="2564904"/>
            <a:ext cx="4824536" cy="430887"/>
          </a:xfrm>
          <a:prstGeom prst="rect">
            <a:avLst/>
          </a:prstGeom>
        </p:spPr>
        <p:txBody>
          <a:bodyPr wrap="square">
            <a:spAutoFit/>
          </a:bodyPr>
          <a:lstStyle/>
          <a:p>
            <a:r>
              <a:rPr lang="en-US" altLang="zh-CN" sz="2200" dirty="0">
                <a:latin typeface="Times New Roman" pitchFamily="18" charset="0"/>
                <a:cs typeface="Times New Roman" pitchFamily="18" charset="0"/>
              </a:rPr>
              <a:t>Gaussian </a:t>
            </a:r>
            <a:r>
              <a:rPr lang="en-US" altLang="zh-CN" sz="2200" dirty="0" smtClean="0">
                <a:latin typeface="Times New Roman" pitchFamily="18" charset="0"/>
                <a:cs typeface="Times New Roman" pitchFamily="18" charset="0"/>
              </a:rPr>
              <a:t>Multiple Access Relay Channel</a:t>
            </a:r>
            <a:endParaRPr lang="zh-CN" alt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1437022202"/>
      </p:ext>
    </p:extLst>
  </p:cSld>
  <p:clrMapOvr>
    <a:masterClrMapping/>
  </p:clrMapOvr>
  <mc:AlternateContent xmlns:mc="http://schemas.openxmlformats.org/markup-compatibility/2006" xmlns:p14="http://schemas.microsoft.com/office/powerpoint/2010/main">
    <mc:Choice Requires="p14">
      <p:transition spd="slow" p14:dur="2000" advTm="69172"/>
    </mc:Choice>
    <mc:Fallback xmlns="">
      <p:transition spd="slow" advTm="691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10973</TotalTime>
  <Words>2578</Words>
  <Application>Microsoft Office PowerPoint</Application>
  <PresentationFormat>On-screen Show (4:3)</PresentationFormat>
  <Paragraphs>309</Paragraphs>
  <Slides>35</Slides>
  <Notes>19</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9" baseType="lpstr">
      <vt:lpstr>Arial</vt:lpstr>
      <vt:lpstr>宋体</vt:lpstr>
      <vt:lpstr>Times</vt:lpstr>
      <vt:lpstr>Wingdings</vt:lpstr>
      <vt:lpstr>新細明體</vt:lpstr>
      <vt:lpstr>Comic Sans MS</vt:lpstr>
      <vt:lpstr>Cambria Math</vt:lpstr>
      <vt:lpstr>Times New Roman</vt:lpstr>
      <vt:lpstr>Calibri</vt:lpstr>
      <vt:lpstr>Euclid Math One</vt:lpstr>
      <vt:lpstr>Euclid Math Two</vt:lpstr>
      <vt:lpstr>Symbol</vt:lpstr>
      <vt:lpstr>Office Theme</vt:lpstr>
      <vt:lpstr>Equation</vt:lpstr>
      <vt:lpstr>Lattice Partition Based  Physical-layer Network Coding </vt:lpstr>
      <vt:lpstr>References</vt:lpstr>
      <vt:lpstr>Physical-layer Network Coding (PNC)</vt:lpstr>
      <vt:lpstr>Physical-layer Network Coding (PNC)</vt:lpstr>
      <vt:lpstr>Physical-layer Network Coding (PNC)</vt:lpstr>
      <vt:lpstr>Lattice Partitions in C</vt:lpstr>
      <vt:lpstr>Almost capacity-achieving PNC in TWRC</vt:lpstr>
      <vt:lpstr>Almost capacity-achieving PNC in TWRC</vt:lpstr>
      <vt:lpstr>CF: Lattice partition based PNC in MARC</vt:lpstr>
      <vt:lpstr>CF: Lattice partition based PNC in MARC</vt:lpstr>
      <vt:lpstr>CF: Lattice partition based PNC in MARC</vt:lpstr>
      <vt:lpstr>CF: Lattice partition based PNC in MARC</vt:lpstr>
      <vt:lpstr>Lattice Network Coding (LNC)  An algebraic framework for practical design</vt:lpstr>
      <vt:lpstr>Message space of LNC</vt:lpstr>
      <vt:lpstr>Message space of LNC</vt:lpstr>
      <vt:lpstr>Message space of LNC</vt:lpstr>
      <vt:lpstr>Message space of LNC over Z[i]</vt:lpstr>
      <vt:lpstr>Message space of LNC over Z[]</vt:lpstr>
      <vt:lpstr>Encoding of LNC</vt:lpstr>
      <vt:lpstr>Decoding of LNC at the relay</vt:lpstr>
      <vt:lpstr>Decoding function</vt:lpstr>
      <vt:lpstr>Decoding error</vt:lpstr>
      <vt:lpstr>Decoding error probability of LNC</vt:lpstr>
      <vt:lpstr>Decoding error probability of LNC</vt:lpstr>
      <vt:lpstr>Decoding error probability of LNC</vt:lpstr>
      <vt:lpstr>LNC over Z[] vs over Z[i]</vt:lpstr>
      <vt:lpstr>LNC over Z[] vs over Z[i]</vt:lpstr>
      <vt:lpstr>LNC over Z[] vs over Z[i]</vt:lpstr>
      <vt:lpstr>Code design of LNC</vt:lpstr>
      <vt:lpstr>Optimal choice of α, a</vt:lpstr>
      <vt:lpstr>Optimal choice of a</vt:lpstr>
      <vt:lpstr>Lattice reduction</vt:lpstr>
      <vt:lpstr>Lattice reduction</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Tyler Sun</dc:creator>
  <cp:lastModifiedBy>Tyler Sun</cp:lastModifiedBy>
  <cp:revision>2117</cp:revision>
  <dcterms:created xsi:type="dcterms:W3CDTF">2011-05-16T03:54:26Z</dcterms:created>
  <dcterms:modified xsi:type="dcterms:W3CDTF">2014-03-03T06:09:13Z</dcterms:modified>
</cp:coreProperties>
</file>